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30"/>
  </p:notesMasterIdLst>
  <p:handoutMasterIdLst>
    <p:handoutMasterId r:id="rId31"/>
  </p:handoutMasterIdLst>
  <p:sldIdLst>
    <p:sldId id="256" r:id="rId3"/>
    <p:sldId id="266" r:id="rId4"/>
    <p:sldId id="292" r:id="rId5"/>
    <p:sldId id="295" r:id="rId6"/>
    <p:sldId id="257" r:id="rId7"/>
    <p:sldId id="262" r:id="rId8"/>
    <p:sldId id="276" r:id="rId9"/>
    <p:sldId id="286" r:id="rId10"/>
    <p:sldId id="258" r:id="rId11"/>
    <p:sldId id="277" r:id="rId12"/>
    <p:sldId id="296" r:id="rId13"/>
    <p:sldId id="259" r:id="rId14"/>
    <p:sldId id="261" r:id="rId15"/>
    <p:sldId id="278" r:id="rId16"/>
    <p:sldId id="297" r:id="rId17"/>
    <p:sldId id="298" r:id="rId18"/>
    <p:sldId id="299" r:id="rId19"/>
    <p:sldId id="308" r:id="rId20"/>
    <p:sldId id="305" r:id="rId21"/>
    <p:sldId id="284" r:id="rId22"/>
    <p:sldId id="285" r:id="rId23"/>
    <p:sldId id="304" r:id="rId24"/>
    <p:sldId id="301" r:id="rId25"/>
    <p:sldId id="302" r:id="rId26"/>
    <p:sldId id="303" r:id="rId27"/>
    <p:sldId id="306" r:id="rId28"/>
    <p:sldId id="307"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74" autoAdjust="0"/>
    <p:restoredTop sz="94799" autoAdjust="0"/>
  </p:normalViewPr>
  <p:slideViewPr>
    <p:cSldViewPr snapToGrid="0">
      <p:cViewPr>
        <p:scale>
          <a:sx n="91" d="100"/>
          <a:sy n="91" d="100"/>
        </p:scale>
        <p:origin x="-1123" y="-29"/>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Copyright © 2016 Majlis Ansarullah, USA</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4ED7EB-A859-A149-925E-A5DB2AF8B2C4}" type="slidenum">
              <a:rPr lang="en-US" smtClean="0"/>
              <a:t>‹#›</a:t>
            </a:fld>
            <a:endParaRPr lang="en-US"/>
          </a:p>
        </p:txBody>
      </p:sp>
    </p:spTree>
    <p:extLst>
      <p:ext uri="{BB962C8B-B14F-4D97-AF65-F5344CB8AC3E}">
        <p14:creationId xmlns:p14="http://schemas.microsoft.com/office/powerpoint/2010/main" val="803200583"/>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smtClean="0"/>
              <a:t>Copyright © 2016 Majlis Ansarullah, USA</a:t>
            </a: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D5F04-FEE0-40CF-A294-F27CE6E8B87C}" type="slidenum">
              <a:rPr lang="en-US" smtClean="0"/>
              <a:t>‹#›</a:t>
            </a:fld>
            <a:endParaRPr lang="en-US"/>
          </a:p>
        </p:txBody>
      </p:sp>
    </p:spTree>
    <p:extLst>
      <p:ext uri="{BB962C8B-B14F-4D97-AF65-F5344CB8AC3E}">
        <p14:creationId xmlns:p14="http://schemas.microsoft.com/office/powerpoint/2010/main" val="1559905295"/>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a:t>
            </a:fld>
            <a:endParaRPr lang="en-US" dirty="0"/>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Copyright © 2016 Majlis Ansarullah, USA</a:t>
            </a:r>
            <a:endParaRPr lang="en-US"/>
          </a:p>
        </p:txBody>
      </p:sp>
    </p:spTree>
    <p:extLst>
      <p:ext uri="{BB962C8B-B14F-4D97-AF65-F5344CB8AC3E}">
        <p14:creationId xmlns:p14="http://schemas.microsoft.com/office/powerpoint/2010/main" val="1701942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13</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Copyright © 2016 Majlis Ansarullah, USA</a:t>
            </a:r>
            <a:endParaRPr lang="en-US"/>
          </a:p>
        </p:txBody>
      </p:sp>
    </p:spTree>
    <p:extLst>
      <p:ext uri="{BB962C8B-B14F-4D97-AF65-F5344CB8AC3E}">
        <p14:creationId xmlns:p14="http://schemas.microsoft.com/office/powerpoint/2010/main" val="224522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14</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Copyright © 2016 Majlis Ansarullah, USA</a:t>
            </a:r>
            <a:endParaRPr lang="en-US"/>
          </a:p>
        </p:txBody>
      </p:sp>
    </p:spTree>
    <p:extLst>
      <p:ext uri="{BB962C8B-B14F-4D97-AF65-F5344CB8AC3E}">
        <p14:creationId xmlns:p14="http://schemas.microsoft.com/office/powerpoint/2010/main" val="3913231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15</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Copyright © 2016 Majlis Ansarullah, USA</a:t>
            </a:r>
            <a:endParaRPr lang="en-US"/>
          </a:p>
        </p:txBody>
      </p:sp>
    </p:spTree>
    <p:extLst>
      <p:ext uri="{BB962C8B-B14F-4D97-AF65-F5344CB8AC3E}">
        <p14:creationId xmlns:p14="http://schemas.microsoft.com/office/powerpoint/2010/main" val="1178829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20</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Copyright © 2016 Majlis Ansarullah, USA</a:t>
            </a:r>
            <a:endParaRPr lang="en-US"/>
          </a:p>
        </p:txBody>
      </p:sp>
    </p:spTree>
    <p:extLst>
      <p:ext uri="{BB962C8B-B14F-4D97-AF65-F5344CB8AC3E}">
        <p14:creationId xmlns:p14="http://schemas.microsoft.com/office/powerpoint/2010/main" val="3499906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21</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Copyright © 2016 Majlis Ansarullah, USA</a:t>
            </a:r>
            <a:endParaRPr lang="en-US"/>
          </a:p>
        </p:txBody>
      </p:sp>
    </p:spTree>
    <p:extLst>
      <p:ext uri="{BB962C8B-B14F-4D97-AF65-F5344CB8AC3E}">
        <p14:creationId xmlns:p14="http://schemas.microsoft.com/office/powerpoint/2010/main" val="2497455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2</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Copyright © 2016 Majlis Ansarullah, USA</a:t>
            </a:r>
            <a:endParaRPr lang="en-US"/>
          </a:p>
        </p:txBody>
      </p:sp>
    </p:spTree>
    <p:extLst>
      <p:ext uri="{BB962C8B-B14F-4D97-AF65-F5344CB8AC3E}">
        <p14:creationId xmlns:p14="http://schemas.microsoft.com/office/powerpoint/2010/main" val="3207355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5</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Copyright © 2016 Majlis Ansarullah, USA</a:t>
            </a:r>
            <a:endParaRPr lang="en-US"/>
          </a:p>
        </p:txBody>
      </p:sp>
    </p:spTree>
    <p:extLst>
      <p:ext uri="{BB962C8B-B14F-4D97-AF65-F5344CB8AC3E}">
        <p14:creationId xmlns:p14="http://schemas.microsoft.com/office/powerpoint/2010/main" val="1485521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6</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Copyright © 2016 Majlis Ansarullah, USA</a:t>
            </a:r>
            <a:endParaRPr lang="en-US"/>
          </a:p>
        </p:txBody>
      </p:sp>
    </p:spTree>
    <p:extLst>
      <p:ext uri="{BB962C8B-B14F-4D97-AF65-F5344CB8AC3E}">
        <p14:creationId xmlns:p14="http://schemas.microsoft.com/office/powerpoint/2010/main" val="3460619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7</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Copyright © 2016 Majlis Ansarullah, USA</a:t>
            </a:r>
            <a:endParaRPr lang="en-US"/>
          </a:p>
        </p:txBody>
      </p:sp>
    </p:spTree>
    <p:extLst>
      <p:ext uri="{BB962C8B-B14F-4D97-AF65-F5344CB8AC3E}">
        <p14:creationId xmlns:p14="http://schemas.microsoft.com/office/powerpoint/2010/main" val="2551002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8</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Copyright © 2016 Majlis Ansarullah, USA</a:t>
            </a:r>
            <a:endParaRPr lang="en-US"/>
          </a:p>
        </p:txBody>
      </p:sp>
    </p:spTree>
    <p:extLst>
      <p:ext uri="{BB962C8B-B14F-4D97-AF65-F5344CB8AC3E}">
        <p14:creationId xmlns:p14="http://schemas.microsoft.com/office/powerpoint/2010/main" val="2014650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9</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Copyright © 2016 Majlis Ansarullah, USA</a:t>
            </a:r>
            <a:endParaRPr lang="en-US"/>
          </a:p>
        </p:txBody>
      </p:sp>
    </p:spTree>
    <p:extLst>
      <p:ext uri="{BB962C8B-B14F-4D97-AF65-F5344CB8AC3E}">
        <p14:creationId xmlns:p14="http://schemas.microsoft.com/office/powerpoint/2010/main" val="1058579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To what</a:t>
            </a:r>
            <a:r>
              <a:rPr lang="en-US" baseline="0" dirty="0" smtClean="0"/>
              <a:t> extent will you go to offer </a:t>
            </a:r>
            <a:r>
              <a:rPr lang="en-US" baseline="0" dirty="0" err="1" smtClean="0"/>
              <a:t>salat</a:t>
            </a:r>
            <a:r>
              <a:rPr lang="en-US" baseline="0" dirty="0" smtClean="0"/>
              <a:t> in congregation? </a:t>
            </a:r>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10</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Copyright © 2016 Majlis Ansarullah, USA</a:t>
            </a:r>
            <a:endParaRPr lang="en-US"/>
          </a:p>
        </p:txBody>
      </p:sp>
    </p:spTree>
    <p:extLst>
      <p:ext uri="{BB962C8B-B14F-4D97-AF65-F5344CB8AC3E}">
        <p14:creationId xmlns:p14="http://schemas.microsoft.com/office/powerpoint/2010/main" val="1616209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12</a:t>
            </a:fld>
            <a:endParaRPr lang="en-US"/>
          </a:p>
        </p:txBody>
      </p:sp>
      <p:sp>
        <p:nvSpPr>
          <p:cNvPr id="5" name="Date Placeholder 4"/>
          <p:cNvSpPr>
            <a:spLocks noGrp="1"/>
          </p:cNvSpPr>
          <p:nvPr>
            <p:ph type="dt" idx="11"/>
          </p:nvPr>
        </p:nvSpPr>
        <p:spPr/>
        <p:txBody>
          <a:bodyPr/>
          <a:lstStyle/>
          <a:p>
            <a:endParaRPr lang="en-US"/>
          </a:p>
        </p:txBody>
      </p:sp>
      <p:sp>
        <p:nvSpPr>
          <p:cNvPr id="6" name="Footer Placeholder 5"/>
          <p:cNvSpPr>
            <a:spLocks noGrp="1"/>
          </p:cNvSpPr>
          <p:nvPr>
            <p:ph type="ftr" sz="quarter" idx="12"/>
          </p:nvPr>
        </p:nvSpPr>
        <p:spPr/>
        <p:txBody>
          <a:bodyPr/>
          <a:lstStyle/>
          <a:p>
            <a:r>
              <a:rPr lang="en-US" smtClean="0"/>
              <a:t>Copyright © 2016 Majlis Ansarullah, USA</a:t>
            </a:r>
            <a:endParaRPr lang="en-US"/>
          </a:p>
        </p:txBody>
      </p:sp>
    </p:spTree>
    <p:extLst>
      <p:ext uri="{BB962C8B-B14F-4D97-AF65-F5344CB8AC3E}">
        <p14:creationId xmlns:p14="http://schemas.microsoft.com/office/powerpoint/2010/main" val="3464641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30" name="Shape 30"/>
          <p:cNvSpPr>
            <a:spLocks noGrp="1"/>
          </p:cNvSpPr>
          <p:nvPr>
            <p:ph type="title"/>
          </p:nvPr>
        </p:nvSpPr>
        <p:spPr>
          <a:xfrm>
            <a:off x="776883" y="401836"/>
            <a:ext cx="7590235" cy="1660922"/>
          </a:xfrm>
          <a:prstGeom prst="rect">
            <a:avLst/>
          </a:prstGeom>
        </p:spPr>
        <p:txBody>
          <a:bodyPr/>
          <a:lstStyle/>
          <a:p>
            <a:r>
              <a:t>Title Text</a:t>
            </a:r>
          </a:p>
        </p:txBody>
      </p:sp>
      <p:sp>
        <p:nvSpPr>
          <p:cNvPr id="31" name="Shape 31"/>
          <p:cNvSpPr>
            <a:spLocks noGrp="1"/>
          </p:cNvSpPr>
          <p:nvPr>
            <p:ph type="body" idx="1"/>
          </p:nvPr>
        </p:nvSpPr>
        <p:spPr>
          <a:xfrm>
            <a:off x="776883" y="2125267"/>
            <a:ext cx="7590235" cy="4018359"/>
          </a:xfrm>
          <a:prstGeom prst="rect">
            <a:avLst/>
          </a:prstGeom>
        </p:spPr>
        <p:txBody>
          <a:bodyPr/>
          <a:lstStyle>
            <a:lvl1pPr marL="193631" indent="-193631" defTabSz="241093">
              <a:spcBef>
                <a:spcPts val="1477"/>
              </a:spcBef>
              <a:buBlip>
                <a:blip r:embed="rId2"/>
              </a:buBlip>
              <a:defRPr sz="2004"/>
            </a:lvl1pPr>
            <a:lvl2pPr marL="428027" indent="-193631" defTabSz="241093">
              <a:spcBef>
                <a:spcPts val="1477"/>
              </a:spcBef>
              <a:buBlip>
                <a:blip r:embed="rId2"/>
              </a:buBlip>
              <a:defRPr sz="2004"/>
            </a:lvl2pPr>
            <a:lvl3pPr marL="662423" indent="-193631" defTabSz="241093">
              <a:spcBef>
                <a:spcPts val="1477"/>
              </a:spcBef>
              <a:buBlip>
                <a:blip r:embed="rId2"/>
              </a:buBlip>
              <a:defRPr sz="2004"/>
            </a:lvl3pPr>
            <a:lvl4pPr marL="896819" indent="-193631" defTabSz="241093">
              <a:spcBef>
                <a:spcPts val="1477"/>
              </a:spcBef>
              <a:buBlip>
                <a:blip r:embed="rId2"/>
              </a:buBlip>
              <a:defRPr sz="2004"/>
            </a:lvl4pPr>
            <a:lvl5pPr marL="1131215" indent="-193631" defTabSz="241093">
              <a:spcBef>
                <a:spcPts val="1477"/>
              </a:spcBef>
              <a:buBlip>
                <a:blip r:embed="rId2"/>
              </a:buBlip>
              <a:defRPr sz="2004"/>
            </a:lvl5pPr>
          </a:lstStyle>
          <a:p>
            <a:r>
              <a:t>Body Level One</a:t>
            </a:r>
          </a:p>
          <a:p>
            <a:pPr lvl="1"/>
            <a:r>
              <a:t>Body Level Two</a:t>
            </a:r>
          </a:p>
          <a:p>
            <a:pPr lvl="2"/>
            <a:r>
              <a:t>Body Level Three</a:t>
            </a:r>
          </a:p>
          <a:p>
            <a:pPr lvl="3"/>
            <a:r>
              <a:t>Body Level Four</a:t>
            </a:r>
          </a:p>
          <a:p>
            <a:pPr lvl="4"/>
            <a:r>
              <a:t>Body Level Five</a:t>
            </a:r>
          </a:p>
        </p:txBody>
      </p:sp>
      <p:sp>
        <p:nvSpPr>
          <p:cNvPr id="32" name="Shape 3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7850629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167916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722734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9564189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21190416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0542763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428114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39" name="Shape 39"/>
          <p:cNvSpPr>
            <a:spLocks noGrp="1"/>
          </p:cNvSpPr>
          <p:nvPr>
            <p:ph type="pic" sz="quarter" idx="13"/>
          </p:nvPr>
        </p:nvSpPr>
        <p:spPr>
          <a:xfrm>
            <a:off x="5331024" y="2125266"/>
            <a:ext cx="3036094" cy="4018361"/>
          </a:xfrm>
          <a:prstGeom prst="rect">
            <a:avLst/>
          </a:prstGeom>
        </p:spPr>
        <p:txBody>
          <a:bodyPr lIns="91439" tIns="45719" rIns="91439" bIns="45719" anchor="t">
            <a:noAutofit/>
          </a:bodyPr>
          <a:lstStyle/>
          <a:p>
            <a:endParaRPr/>
          </a:p>
        </p:txBody>
      </p:sp>
      <p:sp>
        <p:nvSpPr>
          <p:cNvPr id="40" name="Shape 40"/>
          <p:cNvSpPr>
            <a:spLocks noGrp="1"/>
          </p:cNvSpPr>
          <p:nvPr>
            <p:ph type="title"/>
          </p:nvPr>
        </p:nvSpPr>
        <p:spPr>
          <a:xfrm>
            <a:off x="776883" y="401836"/>
            <a:ext cx="7590235" cy="1660922"/>
          </a:xfrm>
          <a:prstGeom prst="rect">
            <a:avLst/>
          </a:prstGeom>
        </p:spPr>
        <p:txBody>
          <a:bodyPr/>
          <a:lstStyle/>
          <a:p>
            <a:r>
              <a:t>Title Text</a:t>
            </a:r>
          </a:p>
        </p:txBody>
      </p:sp>
      <p:sp>
        <p:nvSpPr>
          <p:cNvPr id="41" name="Shape 41"/>
          <p:cNvSpPr>
            <a:spLocks noGrp="1"/>
          </p:cNvSpPr>
          <p:nvPr>
            <p:ph type="body" sz="half" idx="1"/>
          </p:nvPr>
        </p:nvSpPr>
        <p:spPr>
          <a:xfrm>
            <a:off x="776883" y="2125267"/>
            <a:ext cx="3795117" cy="4018359"/>
          </a:xfrm>
          <a:prstGeom prst="rect">
            <a:avLst/>
          </a:prstGeom>
        </p:spPr>
        <p:txBody>
          <a:bodyPr/>
          <a:lstStyle>
            <a:lvl1pPr marL="193631" indent="-193631" defTabSz="241093">
              <a:spcBef>
                <a:spcPts val="1477"/>
              </a:spcBef>
              <a:buBlip>
                <a:blip r:embed="rId2"/>
              </a:buBlip>
              <a:defRPr sz="2004"/>
            </a:lvl1pPr>
            <a:lvl2pPr marL="428027" indent="-193631" defTabSz="241093">
              <a:spcBef>
                <a:spcPts val="1477"/>
              </a:spcBef>
              <a:buBlip>
                <a:blip r:embed="rId2"/>
              </a:buBlip>
              <a:defRPr sz="2004"/>
            </a:lvl2pPr>
            <a:lvl3pPr marL="662423" indent="-193631" defTabSz="241093">
              <a:spcBef>
                <a:spcPts val="1477"/>
              </a:spcBef>
              <a:buBlip>
                <a:blip r:embed="rId2"/>
              </a:buBlip>
              <a:defRPr sz="2004"/>
            </a:lvl3pPr>
            <a:lvl4pPr marL="896819" indent="-193631" defTabSz="241093">
              <a:spcBef>
                <a:spcPts val="1477"/>
              </a:spcBef>
              <a:buBlip>
                <a:blip r:embed="rId2"/>
              </a:buBlip>
              <a:defRPr sz="2004"/>
            </a:lvl4pPr>
            <a:lvl5pPr marL="1131215" indent="-193631" defTabSz="241093">
              <a:spcBef>
                <a:spcPts val="1477"/>
              </a:spcBef>
              <a:buBlip>
                <a:blip r:embed="rId2"/>
              </a:buBlip>
              <a:defRPr sz="2004"/>
            </a:lvl5pPr>
          </a:lstStyle>
          <a:p>
            <a:r>
              <a:t>Body Level One</a:t>
            </a:r>
          </a:p>
          <a:p>
            <a:pPr lvl="1"/>
            <a:r>
              <a:t>Body Level Two</a:t>
            </a:r>
          </a:p>
          <a:p>
            <a:pPr lvl="2"/>
            <a:r>
              <a:t>Body Level Three</a:t>
            </a:r>
          </a:p>
          <a:p>
            <a:pPr lvl="3"/>
            <a:r>
              <a:t>Body Level Four</a:t>
            </a:r>
          </a:p>
          <a:p>
            <a:pPr lvl="4"/>
            <a:r>
              <a:t>Body Level Five</a:t>
            </a:r>
          </a:p>
        </p:txBody>
      </p:sp>
      <p:sp>
        <p:nvSpPr>
          <p:cNvPr id="42" name="Shape 4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4982516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57" name="Shape 57"/>
          <p:cNvSpPr>
            <a:spLocks noGrp="1"/>
          </p:cNvSpPr>
          <p:nvPr>
            <p:ph type="pic" sz="quarter" idx="13"/>
          </p:nvPr>
        </p:nvSpPr>
        <p:spPr>
          <a:xfrm>
            <a:off x="428626" y="440272"/>
            <a:ext cx="3170039" cy="2920010"/>
          </a:xfrm>
          <a:prstGeom prst="rect">
            <a:avLst/>
          </a:prstGeom>
        </p:spPr>
        <p:txBody>
          <a:bodyPr lIns="91439" tIns="45719" rIns="91439" bIns="45719" anchor="t">
            <a:noAutofit/>
          </a:bodyPr>
          <a:lstStyle/>
          <a:p>
            <a:endParaRPr/>
          </a:p>
        </p:txBody>
      </p:sp>
      <p:sp>
        <p:nvSpPr>
          <p:cNvPr id="58" name="Shape 58"/>
          <p:cNvSpPr>
            <a:spLocks noGrp="1"/>
          </p:cNvSpPr>
          <p:nvPr>
            <p:ph type="pic" idx="14"/>
          </p:nvPr>
        </p:nvSpPr>
        <p:spPr>
          <a:xfrm>
            <a:off x="3741540" y="444218"/>
            <a:ext cx="4947047" cy="5973962"/>
          </a:xfrm>
          <a:prstGeom prst="rect">
            <a:avLst/>
          </a:prstGeom>
        </p:spPr>
        <p:txBody>
          <a:bodyPr lIns="91439" tIns="45719" rIns="91439" bIns="45719" anchor="t">
            <a:noAutofit/>
          </a:bodyPr>
          <a:lstStyle/>
          <a:p>
            <a:endParaRPr/>
          </a:p>
        </p:txBody>
      </p:sp>
      <p:sp>
        <p:nvSpPr>
          <p:cNvPr id="59" name="Shape 59"/>
          <p:cNvSpPr>
            <a:spLocks noGrp="1"/>
          </p:cNvSpPr>
          <p:nvPr>
            <p:ph type="pic" sz="quarter" idx="15"/>
          </p:nvPr>
        </p:nvSpPr>
        <p:spPr>
          <a:xfrm>
            <a:off x="428626" y="3497720"/>
            <a:ext cx="3170039" cy="2911080"/>
          </a:xfrm>
          <a:prstGeom prst="rect">
            <a:avLst/>
          </a:prstGeom>
        </p:spPr>
        <p:txBody>
          <a:bodyPr lIns="91439" tIns="45719" rIns="91439" bIns="45719" anchor="t">
            <a:noAutofit/>
          </a:bodyPr>
          <a:lstStyle/>
          <a:p>
            <a:endParaRPr/>
          </a:p>
        </p:txBody>
      </p:sp>
      <p:sp>
        <p:nvSpPr>
          <p:cNvPr id="60" name="Shape 6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7119579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67" name="Shape 67"/>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11411790"/>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3079480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543333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750283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878659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23464504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jp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776883" y="660797"/>
            <a:ext cx="7590235" cy="553640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buBlip>
                <a:blip r:embed="rId7"/>
              </a:buBlip>
            </a:lvl1pPr>
            <a:lvl2pPr>
              <a:buBlip>
                <a:blip r:embed="rId7"/>
              </a:buBlip>
            </a:lvl2pPr>
            <a:lvl3pPr>
              <a:buBlip>
                <a:blip r:embed="rId7"/>
              </a:buBlip>
            </a:lvl3pPr>
            <a:lvl4pPr>
              <a:buBlip>
                <a:blip r:embed="rId7"/>
              </a:buBlip>
            </a:lvl4pPr>
            <a:lvl5pPr>
              <a:buBlip>
                <a:blip r:embed="rId7"/>
              </a:buBlip>
            </a:lvl5pPr>
          </a:lstStyle>
          <a:p>
            <a:r>
              <a:t>Body Level One</a:t>
            </a:r>
          </a:p>
          <a:p>
            <a:pPr lvl="1"/>
            <a:r>
              <a:t>Body Level Two</a:t>
            </a:r>
          </a:p>
          <a:p>
            <a:pPr lvl="2"/>
            <a:r>
              <a:t>Body Level Three</a:t>
            </a:r>
          </a:p>
          <a:p>
            <a:pPr lvl="3"/>
            <a:r>
              <a:t>Body Level Four</a:t>
            </a:r>
          </a:p>
          <a:p>
            <a:pPr lvl="4"/>
            <a:r>
              <a:t>Body Level Five</a:t>
            </a:r>
          </a:p>
        </p:txBody>
      </p:sp>
      <p:sp>
        <p:nvSpPr>
          <p:cNvPr id="3" name="Shape 3"/>
          <p:cNvSpPr>
            <a:spLocks noGrp="1"/>
          </p:cNvSpPr>
          <p:nvPr>
            <p:ph type="title"/>
          </p:nvPr>
        </p:nvSpPr>
        <p:spPr>
          <a:xfrm>
            <a:off x="1370013" y="1371600"/>
            <a:ext cx="7315201" cy="46513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4" name="Shape 4"/>
          <p:cNvSpPr>
            <a:spLocks noGrp="1"/>
          </p:cNvSpPr>
          <p:nvPr>
            <p:ph type="sldNum" sz="quarter" idx="2"/>
          </p:nvPr>
        </p:nvSpPr>
        <p:spPr>
          <a:xfrm>
            <a:off x="4442501" y="6590110"/>
            <a:ext cx="250069" cy="248658"/>
          </a:xfrm>
          <a:prstGeom prst="rect">
            <a:avLst/>
          </a:prstGeom>
          <a:ln w="12700">
            <a:miter lim="400000"/>
          </a:ln>
        </p:spPr>
        <p:txBody>
          <a:bodyPr wrap="none" lIns="50800" tIns="50800" rIns="50800" bIns="50800">
            <a:spAutoFit/>
          </a:bodyPr>
          <a:lstStyle>
            <a:lvl1pPr>
              <a:defRPr sz="949" b="1">
                <a:solidFill>
                  <a:srgbClr val="454428"/>
                </a:solidFill>
              </a:defRPr>
            </a:lvl1pPr>
          </a:lstStyle>
          <a:p>
            <a:pPr algn="ctr" defTabSz="308063" hangingPunct="0"/>
            <a:fld id="{86CB4B4D-7CA3-9044-876B-883B54F8677D}" type="slidenum">
              <a:rPr lang="en-US" kern="0" smtClean="0">
                <a:latin typeface="Didot"/>
                <a:sym typeface="Didot"/>
              </a:rPr>
              <a:pPr algn="ctr" defTabSz="308063" hangingPunct="0"/>
              <a:t>‹#›</a:t>
            </a:fld>
            <a:endParaRPr lang="en-US" kern="0">
              <a:latin typeface="Didot"/>
              <a:sym typeface="Didot"/>
            </a:endParaRPr>
          </a:p>
        </p:txBody>
      </p:sp>
    </p:spTree>
    <p:extLst>
      <p:ext uri="{BB962C8B-B14F-4D97-AF65-F5344CB8AC3E}">
        <p14:creationId xmlns:p14="http://schemas.microsoft.com/office/powerpoint/2010/main" val="386429605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6" r:id="rId3"/>
    <p:sldLayoutId id="2147483667" r:id="rId4"/>
  </p:sldLayoutIdLst>
  <p:transition spd="med"/>
  <p:hf hdr="0" ftr="0" dt="0"/>
  <p:txStyles>
    <p:titleStyle>
      <a:lvl1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1pPr>
      <a:lvl2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2pPr>
      <a:lvl3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3pPr>
      <a:lvl4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4pPr>
      <a:lvl5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5pPr>
      <a:lvl6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6pPr>
      <a:lvl7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7pPr>
      <a:lvl8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8pPr>
      <a:lvl9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9pPr>
    </p:titleStyle>
    <p:bodyStyle>
      <a:lvl1pPr marL="234396" marR="0" indent="-234396" algn="l" defTabSz="308063" rtl="0" latinLnBrk="0">
        <a:lnSpc>
          <a:spcPct val="100000"/>
        </a:lnSpc>
        <a:spcBef>
          <a:spcPts val="1688"/>
        </a:spcBef>
        <a:spcAft>
          <a:spcPts val="0"/>
        </a:spcAft>
        <a:buClrTx/>
        <a:buSzPct val="50000"/>
        <a:buFontTx/>
        <a:buBlip>
          <a:blip r:embed="rId7"/>
        </a:buBlip>
        <a:tabLst/>
        <a:defRPr sz="2426" b="0" i="0" u="none" strike="noStrike" cap="none" spc="0" baseline="0">
          <a:ln>
            <a:noFill/>
          </a:ln>
          <a:solidFill>
            <a:srgbClr val="625B48"/>
          </a:solidFill>
          <a:uFillTx/>
          <a:latin typeface="Didot"/>
          <a:ea typeface="Didot"/>
          <a:cs typeface="Didot"/>
          <a:sym typeface="Didot"/>
        </a:defRPr>
      </a:lvl1pPr>
      <a:lvl2pPr marL="468792" marR="0" indent="-234396" algn="l" defTabSz="308063" rtl="0" latinLnBrk="0">
        <a:lnSpc>
          <a:spcPct val="100000"/>
        </a:lnSpc>
        <a:spcBef>
          <a:spcPts val="1688"/>
        </a:spcBef>
        <a:spcAft>
          <a:spcPts val="0"/>
        </a:spcAft>
        <a:buClrTx/>
        <a:buSzPct val="50000"/>
        <a:buFontTx/>
        <a:buBlip>
          <a:blip r:embed="rId7"/>
        </a:buBlip>
        <a:tabLst/>
        <a:defRPr sz="2426" b="0" i="0" u="none" strike="noStrike" cap="none" spc="0" baseline="0">
          <a:ln>
            <a:noFill/>
          </a:ln>
          <a:solidFill>
            <a:srgbClr val="625B48"/>
          </a:solidFill>
          <a:uFillTx/>
          <a:latin typeface="Didot"/>
          <a:ea typeface="Didot"/>
          <a:cs typeface="Didot"/>
          <a:sym typeface="Didot"/>
        </a:defRPr>
      </a:lvl2pPr>
      <a:lvl3pPr marL="703188" marR="0" indent="-234396" algn="l" defTabSz="308063" rtl="0" latinLnBrk="0">
        <a:lnSpc>
          <a:spcPct val="100000"/>
        </a:lnSpc>
        <a:spcBef>
          <a:spcPts val="1688"/>
        </a:spcBef>
        <a:spcAft>
          <a:spcPts val="0"/>
        </a:spcAft>
        <a:buClrTx/>
        <a:buSzPct val="50000"/>
        <a:buFontTx/>
        <a:buBlip>
          <a:blip r:embed="rId7"/>
        </a:buBlip>
        <a:tabLst/>
        <a:defRPr sz="2426" b="0" i="0" u="none" strike="noStrike" cap="none" spc="0" baseline="0">
          <a:ln>
            <a:noFill/>
          </a:ln>
          <a:solidFill>
            <a:srgbClr val="625B48"/>
          </a:solidFill>
          <a:uFillTx/>
          <a:latin typeface="Didot"/>
          <a:ea typeface="Didot"/>
          <a:cs typeface="Didot"/>
          <a:sym typeface="Didot"/>
        </a:defRPr>
      </a:lvl3pPr>
      <a:lvl4pPr marL="937584" marR="0" indent="-234396" algn="l" defTabSz="308063" rtl="0" latinLnBrk="0">
        <a:lnSpc>
          <a:spcPct val="100000"/>
        </a:lnSpc>
        <a:spcBef>
          <a:spcPts val="1688"/>
        </a:spcBef>
        <a:spcAft>
          <a:spcPts val="0"/>
        </a:spcAft>
        <a:buClrTx/>
        <a:buSzPct val="50000"/>
        <a:buFontTx/>
        <a:buBlip>
          <a:blip r:embed="rId7"/>
        </a:buBlip>
        <a:tabLst/>
        <a:defRPr sz="2426" b="0" i="0" u="none" strike="noStrike" cap="none" spc="0" baseline="0">
          <a:ln>
            <a:noFill/>
          </a:ln>
          <a:solidFill>
            <a:srgbClr val="625B48"/>
          </a:solidFill>
          <a:uFillTx/>
          <a:latin typeface="Didot"/>
          <a:ea typeface="Didot"/>
          <a:cs typeface="Didot"/>
          <a:sym typeface="Didot"/>
        </a:defRPr>
      </a:lvl4pPr>
      <a:lvl5pPr marL="1171980" marR="0" indent="-234396" algn="l" defTabSz="308063" rtl="0" latinLnBrk="0">
        <a:lnSpc>
          <a:spcPct val="100000"/>
        </a:lnSpc>
        <a:spcBef>
          <a:spcPts val="1688"/>
        </a:spcBef>
        <a:spcAft>
          <a:spcPts val="0"/>
        </a:spcAft>
        <a:buClrTx/>
        <a:buSzPct val="50000"/>
        <a:buFontTx/>
        <a:buBlip>
          <a:blip r:embed="rId7"/>
        </a:buBlip>
        <a:tabLst/>
        <a:defRPr sz="2426" b="0" i="0" u="none" strike="noStrike" cap="none" spc="0" baseline="0">
          <a:ln>
            <a:noFill/>
          </a:ln>
          <a:solidFill>
            <a:srgbClr val="625B48"/>
          </a:solidFill>
          <a:uFillTx/>
          <a:latin typeface="Didot"/>
          <a:ea typeface="Didot"/>
          <a:cs typeface="Didot"/>
          <a:sym typeface="Didot"/>
        </a:defRPr>
      </a:lvl5pPr>
      <a:lvl6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6pPr>
      <a:lvl7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7pPr>
      <a:lvl8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8pPr>
      <a:lvl9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9pPr>
    </p:bodyStyle>
    <p:otherStyle>
      <a:lvl1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1pPr>
      <a:lvl2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2pPr>
      <a:lvl3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3pPr>
      <a:lvl4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4pPr>
      <a:lvl5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5pPr>
      <a:lvl6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6pPr>
      <a:lvl7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7pPr>
      <a:lvl8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8pPr>
      <a:lvl9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0" y="6198837"/>
            <a:ext cx="462738" cy="365125"/>
          </a:xfrm>
          <a:prstGeom prst="rect">
            <a:avLst/>
          </a:prstGeom>
        </p:spPr>
        <p:txBody>
          <a:bodyPr vert="horz" lIns="91440" tIns="45720" rIns="91440" bIns="45720" rtlCol="0" anchor="ctr"/>
          <a:lstStyle>
            <a:lvl1pPr algn="r">
              <a:defRPr sz="1200">
                <a:solidFill>
                  <a:srgbClr val="FFFFFF"/>
                </a:solidFill>
              </a:defRPr>
            </a:lvl1pPr>
          </a:lstStyle>
          <a:p>
            <a:fld id="{D64212AE-C6D7-4DAE-B05A-60F3647E62E0}" type="slidenum">
              <a:rPr lang="en-US" smtClean="0"/>
              <a:pPr/>
              <a:t>‹#›</a:t>
            </a:fld>
            <a:endParaRPr lang="en-US"/>
          </a:p>
        </p:txBody>
      </p:sp>
    </p:spTree>
    <p:extLst>
      <p:ext uri="{BB962C8B-B14F-4D97-AF65-F5344CB8AC3E}">
        <p14:creationId xmlns:p14="http://schemas.microsoft.com/office/powerpoint/2010/main" val="195411664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Majlis Ansarullah</a:t>
            </a:r>
            <a:r>
              <a:rPr lang="en-US" b="1" dirty="0"/>
              <a:t/>
            </a:r>
            <a:br>
              <a:rPr lang="en-US" b="1" dirty="0"/>
            </a:br>
            <a:r>
              <a:rPr lang="en-US" b="1" dirty="0" smtClean="0"/>
              <a:t>Monthly Meeting</a:t>
            </a:r>
            <a:endParaRPr lang="en-US" b="1" dirty="0"/>
          </a:p>
        </p:txBody>
      </p:sp>
      <p:sp>
        <p:nvSpPr>
          <p:cNvPr id="3" name="Subtitle 2"/>
          <p:cNvSpPr>
            <a:spLocks noGrp="1"/>
          </p:cNvSpPr>
          <p:nvPr>
            <p:ph type="subTitle" idx="1"/>
          </p:nvPr>
        </p:nvSpPr>
        <p:spPr/>
        <p:txBody>
          <a:bodyPr/>
          <a:lstStyle/>
          <a:p>
            <a:r>
              <a:rPr lang="en-US" b="1" dirty="0" smtClean="0"/>
              <a:t>Nov 2016</a:t>
            </a:r>
            <a:endParaRPr lang="en-US" b="1" dirty="0"/>
          </a:p>
        </p:txBody>
      </p:sp>
      <p:sp>
        <p:nvSpPr>
          <p:cNvPr id="4" name="TextBox 3"/>
          <p:cNvSpPr txBox="1"/>
          <p:nvPr/>
        </p:nvSpPr>
        <p:spPr>
          <a:xfrm>
            <a:off x="3621975" y="5717310"/>
            <a:ext cx="5522026" cy="461665"/>
          </a:xfrm>
          <a:prstGeom prst="rect">
            <a:avLst/>
          </a:prstGeom>
          <a:noFill/>
        </p:spPr>
        <p:txBody>
          <a:bodyPr wrap="square" rtlCol="0">
            <a:spAutoFit/>
          </a:bodyPr>
          <a:lstStyle/>
          <a:p>
            <a:pPr algn="r"/>
            <a:r>
              <a:rPr lang="en-US" sz="1200" dirty="0" smtClean="0"/>
              <a:t>This slide deck contains images licensed for the purpose of this presentation only. </a:t>
            </a:r>
          </a:p>
          <a:p>
            <a:pPr algn="r"/>
            <a:r>
              <a:rPr lang="en-US" sz="1200" dirty="0" smtClean="0"/>
              <a:t>No one is permitted to use the images for any other use, without prior permission.</a:t>
            </a:r>
            <a:endParaRPr lang="en-US" sz="1200" dirty="0"/>
          </a:p>
        </p:txBody>
      </p:sp>
      <p:sp>
        <p:nvSpPr>
          <p:cNvPr id="5" name="Slide Number Placeholder 4"/>
          <p:cNvSpPr>
            <a:spLocks noGrp="1"/>
          </p:cNvSpPr>
          <p:nvPr>
            <p:ph type="sldNum" sz="quarter" idx="12"/>
          </p:nvPr>
        </p:nvSpPr>
        <p:spPr/>
        <p:txBody>
          <a:bodyPr/>
          <a:lstStyle/>
          <a:p>
            <a:fld id="{D64212AE-C6D7-4DAE-B05A-60F3647E62E0}" type="slidenum">
              <a:rPr lang="en-US" smtClean="0"/>
              <a:t>1</a:t>
            </a:fld>
            <a:endParaRPr lang="en-US"/>
          </a:p>
        </p:txBody>
      </p:sp>
    </p:spTree>
    <p:extLst>
      <p:ext uri="{BB962C8B-B14F-4D97-AF65-F5344CB8AC3E}">
        <p14:creationId xmlns:p14="http://schemas.microsoft.com/office/powerpoint/2010/main" val="2773268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135906"/>
            <a:ext cx="9144000" cy="4961060"/>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TextBox 3"/>
          <p:cNvSpPr txBox="1"/>
          <p:nvPr/>
        </p:nvSpPr>
        <p:spPr>
          <a:xfrm>
            <a:off x="409556" y="1510984"/>
            <a:ext cx="7911484" cy="4154984"/>
          </a:xfrm>
          <a:prstGeom prst="rect">
            <a:avLst/>
          </a:prstGeom>
          <a:noFill/>
        </p:spPr>
        <p:txBody>
          <a:bodyPr wrap="square" rtlCol="0">
            <a:spAutoFit/>
          </a:bodyPr>
          <a:lstStyle/>
          <a:p>
            <a:pPr lvl="1"/>
            <a:r>
              <a:rPr lang="en-US" sz="2400" b="1" dirty="0" smtClean="0"/>
              <a:t>Option 1: </a:t>
            </a:r>
            <a:r>
              <a:rPr lang="en-US" sz="2400" dirty="0" smtClean="0"/>
              <a:t>They should respect their daughter’s choice and marry her with her cousin.</a:t>
            </a:r>
          </a:p>
          <a:p>
            <a:pPr lvl="1"/>
            <a:endParaRPr lang="en-US" sz="2400" dirty="0"/>
          </a:p>
          <a:p>
            <a:pPr lvl="1"/>
            <a:r>
              <a:rPr lang="en-US" sz="2400" b="1" dirty="0"/>
              <a:t>Option </a:t>
            </a:r>
            <a:r>
              <a:rPr lang="en-US" sz="2400" b="1" dirty="0" smtClean="0"/>
              <a:t>2: </a:t>
            </a:r>
            <a:r>
              <a:rPr lang="en-US" sz="2400" dirty="0" smtClean="0"/>
              <a:t>They should tell their daughter that they will find a better and more educated match for her. </a:t>
            </a:r>
          </a:p>
          <a:p>
            <a:pPr lvl="1"/>
            <a:endParaRPr lang="en-US" sz="2400" dirty="0"/>
          </a:p>
          <a:p>
            <a:pPr lvl="1"/>
            <a:r>
              <a:rPr lang="en-US" sz="2400" b="1" dirty="0" smtClean="0"/>
              <a:t>Option 3: </a:t>
            </a:r>
            <a:r>
              <a:rPr lang="en-US" sz="2400" dirty="0" smtClean="0"/>
              <a:t>They should tell their daughter unless her cousin starts his own business earning a better living, they will not agree to the marriage.</a:t>
            </a:r>
          </a:p>
          <a:p>
            <a:pPr lvl="1"/>
            <a:endParaRPr lang="en-US" sz="2400" dirty="0"/>
          </a:p>
          <a:p>
            <a:pPr lvl="1"/>
            <a:endParaRPr lang="en-US" sz="2400" dirty="0"/>
          </a:p>
        </p:txBody>
      </p:sp>
      <p:sp>
        <p:nvSpPr>
          <p:cNvPr id="6" name="TextBox 5"/>
          <p:cNvSpPr txBox="1"/>
          <p:nvPr/>
        </p:nvSpPr>
        <p:spPr>
          <a:xfrm>
            <a:off x="916041" y="5204768"/>
            <a:ext cx="805867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t>Option 4</a:t>
            </a:r>
            <a:r>
              <a:rPr lang="en-US" sz="2400" b="1" dirty="0" smtClean="0"/>
              <a:t>:</a:t>
            </a:r>
            <a:r>
              <a:rPr lang="en-US" sz="2400" dirty="0" smtClean="0"/>
              <a:t> Any other response?</a:t>
            </a:r>
            <a:endParaRPr lang="en-US" sz="2400" dirty="0"/>
          </a:p>
        </p:txBody>
      </p:sp>
      <p:sp>
        <p:nvSpPr>
          <p:cNvPr id="2" name="Slide Number Placeholder 1"/>
          <p:cNvSpPr>
            <a:spLocks noGrp="1"/>
          </p:cNvSpPr>
          <p:nvPr>
            <p:ph type="sldNum" sz="quarter" idx="12"/>
          </p:nvPr>
        </p:nvSpPr>
        <p:spPr/>
        <p:txBody>
          <a:bodyPr/>
          <a:lstStyle/>
          <a:p>
            <a:fld id="{D64212AE-C6D7-4DAE-B05A-60F3647E62E0}" type="slidenum">
              <a:rPr lang="en-US" smtClean="0"/>
              <a:t>10</a:t>
            </a:fld>
            <a:endParaRPr lang="en-US"/>
          </a:p>
        </p:txBody>
      </p:sp>
    </p:spTree>
    <p:extLst>
      <p:ext uri="{BB962C8B-B14F-4D97-AF65-F5344CB8AC3E}">
        <p14:creationId xmlns:p14="http://schemas.microsoft.com/office/powerpoint/2010/main" val="4169937457"/>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1166632"/>
            <a:ext cx="9144000" cy="4961060"/>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chemeClr val="tx1"/>
              </a:solidFill>
            </a:endParaRPr>
          </a:p>
        </p:txBody>
      </p:sp>
      <p:sp>
        <p:nvSpPr>
          <p:cNvPr id="2" name="TextBox 1"/>
          <p:cNvSpPr txBox="1"/>
          <p:nvPr/>
        </p:nvSpPr>
        <p:spPr>
          <a:xfrm>
            <a:off x="133350" y="1235212"/>
            <a:ext cx="8877300" cy="2308324"/>
          </a:xfrm>
          <a:prstGeom prst="rect">
            <a:avLst/>
          </a:prstGeom>
          <a:noFill/>
        </p:spPr>
        <p:txBody>
          <a:bodyPr wrap="square" rtlCol="0">
            <a:spAutoFit/>
          </a:bodyPr>
          <a:lstStyle/>
          <a:p>
            <a:r>
              <a:rPr lang="en-US" sz="2400" dirty="0" smtClean="0"/>
              <a:t>Abu </a:t>
            </a:r>
            <a:r>
              <a:rPr lang="en-US" sz="2400" dirty="0"/>
              <a:t>Hurairah, Allah be pleased with him, relates that the Holy </a:t>
            </a:r>
            <a:r>
              <a:rPr lang="en-US" sz="2400" dirty="0" smtClean="0"/>
              <a:t>Prophet (peace </a:t>
            </a:r>
            <a:r>
              <a:rPr lang="en-US" sz="2400" dirty="0"/>
              <a:t>and blessings of Allah be upon </a:t>
            </a:r>
            <a:r>
              <a:rPr lang="en-US" sz="2400" dirty="0" smtClean="0"/>
              <a:t>him) </a:t>
            </a:r>
            <a:r>
              <a:rPr lang="en-US" sz="2400" dirty="0"/>
              <a:t>said, </a:t>
            </a:r>
            <a:r>
              <a:rPr lang="en-US" sz="2400" dirty="0" smtClean="0"/>
              <a:t>“Usually </a:t>
            </a:r>
            <a:r>
              <a:rPr lang="en-US" sz="2400" dirty="0"/>
              <a:t>one marries a woman for four reasons: For her wealth, for her family, for her beauty or for her righteousness</a:t>
            </a:r>
            <a:r>
              <a:rPr lang="en-US" sz="2400" dirty="0" smtClean="0"/>
              <a:t>. Give </a:t>
            </a:r>
            <a:r>
              <a:rPr lang="en-US" sz="2400" dirty="0"/>
              <a:t>preference to the one who is righteous. May you remain </a:t>
            </a:r>
            <a:r>
              <a:rPr lang="en-US" sz="2400" dirty="0" smtClean="0"/>
              <a:t>humble.”</a:t>
            </a:r>
          </a:p>
          <a:p>
            <a:pPr algn="r"/>
            <a:r>
              <a:rPr lang="en-US" sz="2000" dirty="0" smtClean="0"/>
              <a:t>Bukhari</a:t>
            </a:r>
            <a:endParaRPr lang="en-US" sz="2000" dirty="0"/>
          </a:p>
        </p:txBody>
      </p:sp>
      <p:sp>
        <p:nvSpPr>
          <p:cNvPr id="4" name="TextBox 3"/>
          <p:cNvSpPr txBox="1"/>
          <p:nvPr/>
        </p:nvSpPr>
        <p:spPr>
          <a:xfrm>
            <a:off x="133350" y="3496786"/>
            <a:ext cx="8877300" cy="2308324"/>
          </a:xfrm>
          <a:prstGeom prst="rect">
            <a:avLst/>
          </a:prstGeom>
          <a:noFill/>
        </p:spPr>
        <p:txBody>
          <a:bodyPr wrap="square" rtlCol="0">
            <a:spAutoFit/>
          </a:bodyPr>
          <a:lstStyle/>
          <a:p>
            <a:r>
              <a:rPr lang="en-US" sz="2400" dirty="0" smtClean="0"/>
              <a:t>While Caliph </a:t>
            </a:r>
            <a:r>
              <a:rPr lang="en-US" sz="2400" dirty="0"/>
              <a:t>Umar </a:t>
            </a:r>
            <a:r>
              <a:rPr lang="en-US" sz="2400" dirty="0" smtClean="0"/>
              <a:t>on his regular stroll in a poor area heard a woman asking her daughter to add water as no one is watching them. The daughter said, even though no one is watching us, our God is certainly watching over us. The honesty of young girl impressed the Caliph so much that he asked his son to marry that girl as she can be the best trainer for his future generations.</a:t>
            </a:r>
          </a:p>
        </p:txBody>
      </p:sp>
      <p:sp>
        <p:nvSpPr>
          <p:cNvPr id="5" name="TextBox 6"/>
          <p:cNvSpPr txBox="1"/>
          <p:nvPr/>
        </p:nvSpPr>
        <p:spPr>
          <a:xfrm>
            <a:off x="3522132" y="449815"/>
            <a:ext cx="5077737"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rPr>
              <a:t>Guidance from the Holy Prophet (saw)</a:t>
            </a:r>
            <a:endParaRPr lang="en-US" sz="2400" b="1" dirty="0">
              <a:solidFill>
                <a:schemeClr val="bg1"/>
              </a:solidFill>
            </a:endParaRPr>
          </a:p>
        </p:txBody>
      </p:sp>
      <p:sp>
        <p:nvSpPr>
          <p:cNvPr id="6" name="Slide Number Placeholder 5"/>
          <p:cNvSpPr>
            <a:spLocks noGrp="1"/>
          </p:cNvSpPr>
          <p:nvPr>
            <p:ph type="sldNum" sz="quarter" idx="12"/>
          </p:nvPr>
        </p:nvSpPr>
        <p:spPr/>
        <p:txBody>
          <a:bodyPr/>
          <a:lstStyle/>
          <a:p>
            <a:fld id="{D64212AE-C6D7-4DAE-B05A-60F3647E62E0}" type="slidenum">
              <a:rPr lang="en-US" smtClean="0"/>
              <a:t>11</a:t>
            </a:fld>
            <a:endParaRPr lang="en-US"/>
          </a:p>
        </p:txBody>
      </p:sp>
    </p:spTree>
    <p:extLst>
      <p:ext uri="{BB962C8B-B14F-4D97-AF65-F5344CB8AC3E}">
        <p14:creationId xmlns:p14="http://schemas.microsoft.com/office/powerpoint/2010/main" val="8458207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022754"/>
            <a:ext cx="9144000" cy="5080865"/>
          </a:xfrm>
          <a:prstGeom prst="rect">
            <a:avLst/>
          </a:prstGeom>
          <a:solidFill>
            <a:schemeClr val="accent1">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08212" y="1022755"/>
            <a:ext cx="3066289" cy="769441"/>
          </a:xfrm>
          <a:prstGeom prst="rect">
            <a:avLst/>
          </a:prstGeom>
          <a:noFill/>
        </p:spPr>
        <p:txBody>
          <a:bodyPr wrap="none" rtlCol="0">
            <a:spAutoFit/>
          </a:bodyPr>
          <a:lstStyle/>
          <a:p>
            <a:r>
              <a:rPr lang="en-US" sz="4400" b="1" dirty="0" smtClean="0"/>
              <a:t>Discussion II</a:t>
            </a:r>
            <a:endParaRPr lang="en-US" sz="4400" b="1" dirty="0"/>
          </a:p>
        </p:txBody>
      </p:sp>
      <p:sp>
        <p:nvSpPr>
          <p:cNvPr id="6" name="TextBox 5"/>
          <p:cNvSpPr txBox="1"/>
          <p:nvPr/>
        </p:nvSpPr>
        <p:spPr>
          <a:xfrm>
            <a:off x="3751942" y="1209972"/>
            <a:ext cx="5392058" cy="4893647"/>
          </a:xfrm>
          <a:prstGeom prst="rect">
            <a:avLst/>
          </a:prstGeom>
          <a:noFill/>
        </p:spPr>
        <p:txBody>
          <a:bodyPr wrap="square" rtlCol="0">
            <a:spAutoFit/>
          </a:bodyPr>
          <a:lstStyle/>
          <a:p>
            <a:pPr lvl="0"/>
            <a:r>
              <a:rPr lang="en-US" sz="2400" dirty="0" smtClean="0"/>
              <a:t>On dinner table, mother shares that </a:t>
            </a:r>
            <a:r>
              <a:rPr lang="en-US" sz="2400" dirty="0"/>
              <a:t>her 19- years-old niece got </a:t>
            </a:r>
            <a:r>
              <a:rPr lang="en-US" sz="2400" dirty="0" smtClean="0"/>
              <a:t>engaged and wedding is in a few months. Father exclaimed, ’She </a:t>
            </a:r>
            <a:r>
              <a:rPr lang="en-US" sz="2400" dirty="0"/>
              <a:t>will barely be a sophomore in </a:t>
            </a:r>
            <a:r>
              <a:rPr lang="en-US" sz="2400" dirty="0" smtClean="0"/>
              <a:t>college!’ </a:t>
            </a:r>
            <a:r>
              <a:rPr lang="en-US" sz="2400" dirty="0"/>
              <a:t>The father </a:t>
            </a:r>
            <a:r>
              <a:rPr lang="en-US" sz="2400" dirty="0" smtClean="0"/>
              <a:t>then looked at her 12 years old daughter and remarked “</a:t>
            </a:r>
            <a:r>
              <a:rPr lang="en-US" sz="2400" dirty="0"/>
              <a:t>We are certainly not going to </a:t>
            </a:r>
            <a:r>
              <a:rPr lang="en-US" sz="2400" dirty="0" smtClean="0"/>
              <a:t>pressure our daughter for </a:t>
            </a:r>
            <a:r>
              <a:rPr lang="en-US" sz="2400" dirty="0"/>
              <a:t>marriage </a:t>
            </a:r>
            <a:r>
              <a:rPr lang="en-US" sz="2400" dirty="0" smtClean="0"/>
              <a:t>before she </a:t>
            </a:r>
            <a:r>
              <a:rPr lang="en-US" sz="2400" dirty="0"/>
              <a:t>completes her </a:t>
            </a:r>
            <a:r>
              <a:rPr lang="en-US" sz="2400" dirty="0" smtClean="0"/>
              <a:t>college </a:t>
            </a:r>
            <a:r>
              <a:rPr lang="en-US" sz="2400" dirty="0"/>
              <a:t>degree</a:t>
            </a:r>
            <a:r>
              <a:rPr lang="en-US" sz="2400" dirty="0" smtClean="0"/>
              <a:t>”. The mother disagreed and expressed her wish to marry her daughter early during her college years, if a good proposal comes across. Whose side you will take?</a:t>
            </a:r>
            <a:endParaRPr lang="en-US" sz="2400" dirty="0"/>
          </a:p>
        </p:txBody>
      </p:sp>
      <p:pic>
        <p:nvPicPr>
          <p:cNvPr id="7" name="Picture 6"/>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7404" y="1834618"/>
            <a:ext cx="3457135" cy="3457135"/>
          </a:xfrm>
          <a:prstGeom prst="rect">
            <a:avLst/>
          </a:prstGeom>
        </p:spPr>
      </p:pic>
      <p:sp>
        <p:nvSpPr>
          <p:cNvPr id="2" name="Slide Number Placeholder 1"/>
          <p:cNvSpPr>
            <a:spLocks noGrp="1"/>
          </p:cNvSpPr>
          <p:nvPr>
            <p:ph type="sldNum" sz="quarter" idx="12"/>
          </p:nvPr>
        </p:nvSpPr>
        <p:spPr/>
        <p:txBody>
          <a:bodyPr/>
          <a:lstStyle/>
          <a:p>
            <a:fld id="{D64212AE-C6D7-4DAE-B05A-60F3647E62E0}" type="slidenum">
              <a:rPr lang="en-US" smtClean="0"/>
              <a:t>12</a:t>
            </a:fld>
            <a:endParaRPr lang="en-US"/>
          </a:p>
        </p:txBody>
      </p:sp>
    </p:spTree>
    <p:extLst>
      <p:ext uri="{BB962C8B-B14F-4D97-AF65-F5344CB8AC3E}">
        <p14:creationId xmlns:p14="http://schemas.microsoft.com/office/powerpoint/2010/main" val="3781374449"/>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118653"/>
            <a:ext cx="9144000" cy="4961060"/>
          </a:xfrm>
          <a:prstGeom prst="rect">
            <a:avLst/>
          </a:prstGeom>
          <a:solidFill>
            <a:schemeClr val="accent1">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TextBox 3"/>
          <p:cNvSpPr txBox="1"/>
          <p:nvPr/>
        </p:nvSpPr>
        <p:spPr>
          <a:xfrm>
            <a:off x="790556" y="1442404"/>
            <a:ext cx="7454284" cy="3416320"/>
          </a:xfrm>
          <a:prstGeom prst="rect">
            <a:avLst/>
          </a:prstGeom>
          <a:noFill/>
        </p:spPr>
        <p:txBody>
          <a:bodyPr wrap="square" rtlCol="0">
            <a:spAutoFit/>
          </a:bodyPr>
          <a:lstStyle/>
          <a:p>
            <a:pPr lvl="1"/>
            <a:r>
              <a:rPr lang="en-US" sz="2400" b="1" dirty="0" smtClean="0"/>
              <a:t>Option 1: </a:t>
            </a:r>
            <a:r>
              <a:rPr lang="en-US" sz="2400" dirty="0" smtClean="0"/>
              <a:t>Father because education is more important for girls.</a:t>
            </a:r>
          </a:p>
          <a:p>
            <a:pPr lvl="1"/>
            <a:endParaRPr lang="en-US" sz="2400" dirty="0"/>
          </a:p>
          <a:p>
            <a:pPr lvl="1"/>
            <a:r>
              <a:rPr lang="en-US" sz="2400" b="1" dirty="0"/>
              <a:t>Option </a:t>
            </a:r>
            <a:r>
              <a:rPr lang="en-US" sz="2400" b="1" dirty="0" smtClean="0"/>
              <a:t>2: </a:t>
            </a:r>
            <a:r>
              <a:rPr lang="en-US" sz="2400" dirty="0" smtClean="0"/>
              <a:t>Mother because it is important to marry daughters early. </a:t>
            </a:r>
          </a:p>
          <a:p>
            <a:pPr lvl="1"/>
            <a:endParaRPr lang="en-US" sz="2400" dirty="0"/>
          </a:p>
          <a:p>
            <a:pPr lvl="1"/>
            <a:r>
              <a:rPr lang="en-US" sz="2400" b="1" dirty="0" smtClean="0"/>
              <a:t>Option 3: </a:t>
            </a:r>
            <a:r>
              <a:rPr lang="en-US" sz="2400" dirty="0" smtClean="0"/>
              <a:t>Father or Mother for another reason</a:t>
            </a:r>
          </a:p>
          <a:p>
            <a:pPr lvl="1"/>
            <a:endParaRPr lang="en-US" sz="2400" dirty="0"/>
          </a:p>
          <a:p>
            <a:pPr lvl="1"/>
            <a:endParaRPr lang="en-US" sz="2400" dirty="0"/>
          </a:p>
        </p:txBody>
      </p:sp>
      <p:sp>
        <p:nvSpPr>
          <p:cNvPr id="6" name="TextBox 5"/>
          <p:cNvSpPr txBox="1"/>
          <p:nvPr/>
        </p:nvSpPr>
        <p:spPr>
          <a:xfrm>
            <a:off x="1220841" y="4397059"/>
            <a:ext cx="805867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t>Option 4</a:t>
            </a:r>
            <a:r>
              <a:rPr lang="en-US" sz="2400" b="1" dirty="0" smtClean="0"/>
              <a:t>:</a:t>
            </a:r>
            <a:r>
              <a:rPr lang="en-US" sz="2400" dirty="0" smtClean="0"/>
              <a:t> Any other response?</a:t>
            </a:r>
            <a:endParaRPr lang="en-US" sz="2400" dirty="0"/>
          </a:p>
        </p:txBody>
      </p:sp>
      <p:sp>
        <p:nvSpPr>
          <p:cNvPr id="2" name="Slide Number Placeholder 1"/>
          <p:cNvSpPr>
            <a:spLocks noGrp="1"/>
          </p:cNvSpPr>
          <p:nvPr>
            <p:ph type="sldNum" sz="quarter" idx="12"/>
          </p:nvPr>
        </p:nvSpPr>
        <p:spPr/>
        <p:txBody>
          <a:bodyPr/>
          <a:lstStyle/>
          <a:p>
            <a:fld id="{D64212AE-C6D7-4DAE-B05A-60F3647E62E0}" type="slidenum">
              <a:rPr lang="en-US" smtClean="0"/>
              <a:t>13</a:t>
            </a:fld>
            <a:endParaRPr lang="en-US"/>
          </a:p>
        </p:txBody>
      </p:sp>
    </p:spTree>
    <p:extLst>
      <p:ext uri="{BB962C8B-B14F-4D97-AF65-F5344CB8AC3E}">
        <p14:creationId xmlns:p14="http://schemas.microsoft.com/office/powerpoint/2010/main" val="704987942"/>
      </p:ext>
    </p:extLst>
  </p:cSld>
  <p:clrMapOvr>
    <a:masterClrMapping/>
  </p:clrMapOvr>
  <p:transition spd="med">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6"/>
          <p:cNvSpPr/>
          <p:nvPr/>
        </p:nvSpPr>
        <p:spPr>
          <a:xfrm>
            <a:off x="0" y="1118653"/>
            <a:ext cx="9144000" cy="4961060"/>
          </a:xfrm>
          <a:prstGeom prst="rect">
            <a:avLst/>
          </a:prstGeom>
          <a:solidFill>
            <a:schemeClr val="accent1">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Rectangle 4"/>
          <p:cNvSpPr/>
          <p:nvPr/>
        </p:nvSpPr>
        <p:spPr>
          <a:xfrm>
            <a:off x="297180" y="1261191"/>
            <a:ext cx="8549640" cy="4893647"/>
          </a:xfrm>
          <a:prstGeom prst="rect">
            <a:avLst/>
          </a:prstGeom>
        </p:spPr>
        <p:txBody>
          <a:bodyPr wrap="square">
            <a:spAutoFit/>
          </a:bodyPr>
          <a:lstStyle/>
          <a:p>
            <a:r>
              <a:rPr lang="en-US" sz="2400" dirty="0"/>
              <a:t>If a boy is born in the house of a person, he should give him a good name, teach him manners, and arrange for his </a:t>
            </a:r>
            <a:r>
              <a:rPr lang="en-US" sz="2400" dirty="0" err="1" smtClean="0"/>
              <a:t>Nikaḥ</a:t>
            </a:r>
            <a:r>
              <a:rPr lang="en-US" sz="2400" dirty="0" smtClean="0"/>
              <a:t> </a:t>
            </a:r>
            <a:r>
              <a:rPr lang="en-US" sz="2400" dirty="0"/>
              <a:t>when he grows up. And if he does not arrange his </a:t>
            </a:r>
            <a:r>
              <a:rPr lang="en-US" sz="2400" dirty="0" err="1" smtClean="0"/>
              <a:t>Nikaḥ</a:t>
            </a:r>
            <a:r>
              <a:rPr lang="en-US" sz="2400" dirty="0" smtClean="0"/>
              <a:t> </a:t>
            </a:r>
            <a:r>
              <a:rPr lang="en-US" sz="2400" dirty="0"/>
              <a:t>when he grows up, and the boy commits some form of sin, then his sin shall be the responsibility of his father</a:t>
            </a:r>
            <a:r>
              <a:rPr lang="en-US" sz="2400" dirty="0" smtClean="0"/>
              <a:t>.					</a:t>
            </a:r>
            <a:r>
              <a:rPr lang="en-US" sz="1600" i="1" dirty="0" smtClean="0"/>
              <a:t>(</a:t>
            </a:r>
            <a:r>
              <a:rPr lang="en-US" sz="1600" i="1" dirty="0" err="1"/>
              <a:t>Baihaqi</a:t>
            </a:r>
            <a:r>
              <a:rPr lang="en-US" sz="1600" i="1" dirty="0"/>
              <a:t>)</a:t>
            </a:r>
            <a:endParaRPr lang="en-US" sz="2400" dirty="0" smtClean="0"/>
          </a:p>
          <a:p>
            <a:endParaRPr lang="en-US" sz="1600" dirty="0" smtClean="0"/>
          </a:p>
          <a:p>
            <a:r>
              <a:rPr lang="en-US" sz="2400" dirty="0" smtClean="0"/>
              <a:t>The </a:t>
            </a:r>
            <a:r>
              <a:rPr lang="en-US" sz="2400" dirty="0"/>
              <a:t>parents of a boy do not care about his marriage even though the boy has reached the age of marriage and can support himself. They keep delaying in this matter saying, </a:t>
            </a:r>
            <a:r>
              <a:rPr lang="en-US" sz="2400" dirty="0" smtClean="0"/>
              <a:t>’Why </a:t>
            </a:r>
            <a:r>
              <a:rPr lang="en-US" sz="2400" dirty="0"/>
              <a:t>does it matter for a boy</a:t>
            </a:r>
            <a:r>
              <a:rPr lang="en-US" sz="2400" dirty="0" smtClean="0"/>
              <a:t>?’ </a:t>
            </a:r>
            <a:r>
              <a:rPr lang="en-US" sz="2400" dirty="0"/>
              <a:t>Why does it not matter for a boy? Boys should also get married quickly. My experience is that if marriages are done at an early age, then both the men and women stay youthful for a longer period of time</a:t>
            </a:r>
            <a:r>
              <a:rPr lang="en-US" sz="2400" dirty="0" smtClean="0"/>
              <a:t>.			</a:t>
            </a:r>
            <a:r>
              <a:rPr lang="en-US" sz="1600" dirty="0" smtClean="0"/>
              <a:t>Excerpt from Friday sermon of Jan 19, 2001</a:t>
            </a:r>
            <a:endParaRPr lang="en-US" sz="1600" i="1" dirty="0"/>
          </a:p>
        </p:txBody>
      </p:sp>
      <p:sp>
        <p:nvSpPr>
          <p:cNvPr id="2" name="Slide Number Placeholder 1"/>
          <p:cNvSpPr>
            <a:spLocks noGrp="1"/>
          </p:cNvSpPr>
          <p:nvPr>
            <p:ph type="sldNum" sz="quarter" idx="12"/>
          </p:nvPr>
        </p:nvSpPr>
        <p:spPr/>
        <p:txBody>
          <a:bodyPr/>
          <a:lstStyle/>
          <a:p>
            <a:fld id="{D64212AE-C6D7-4DAE-B05A-60F3647E62E0}" type="slidenum">
              <a:rPr lang="en-US" smtClean="0"/>
              <a:t>14</a:t>
            </a:fld>
            <a:endParaRPr lang="en-US"/>
          </a:p>
        </p:txBody>
      </p:sp>
    </p:spTree>
    <p:extLst>
      <p:ext uri="{BB962C8B-B14F-4D97-AF65-F5344CB8AC3E}">
        <p14:creationId xmlns:p14="http://schemas.microsoft.com/office/powerpoint/2010/main" val="3111289501"/>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1192160"/>
            <a:ext cx="9144000" cy="489364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66307" y="1247446"/>
            <a:ext cx="4884814" cy="4893647"/>
          </a:xfrm>
          <a:prstGeom prst="rect">
            <a:avLst/>
          </a:prstGeom>
          <a:noFill/>
        </p:spPr>
        <p:txBody>
          <a:bodyPr wrap="square" rtlCol="0">
            <a:spAutoFit/>
          </a:bodyPr>
          <a:lstStyle/>
          <a:p>
            <a:pPr lvl="0"/>
            <a:r>
              <a:rPr lang="en-US" sz="2400" dirty="0"/>
              <a:t>A </a:t>
            </a:r>
            <a:r>
              <a:rPr lang="en-US" sz="2400" dirty="0" smtClean="0"/>
              <a:t>recent college graduate girl’s marriage proposal comes from a handsome doctor from a distant friend of the father. </a:t>
            </a:r>
            <a:r>
              <a:rPr lang="en-US" sz="2400" dirty="0"/>
              <a:t>The </a:t>
            </a:r>
            <a:r>
              <a:rPr lang="en-US" sz="2400" dirty="0" smtClean="0"/>
              <a:t>girl’s </a:t>
            </a:r>
            <a:r>
              <a:rPr lang="en-US" sz="2400" dirty="0"/>
              <a:t>mother </a:t>
            </a:r>
            <a:r>
              <a:rPr lang="en-US" sz="2400" dirty="0" smtClean="0"/>
              <a:t>knows the humble background of boy’s family so she refuses to accept the proposal. Father says, the family background does not matter as long as the boy is well educated and is a good Ahmadi. Mother insists that she will never marry her daughter in a family of so poor background. What should father do?</a:t>
            </a:r>
            <a:endParaRPr lang="en-US" sz="2400" dirty="0"/>
          </a:p>
        </p:txBody>
      </p:sp>
      <p:sp>
        <p:nvSpPr>
          <p:cNvPr id="4" name="TextBox 3"/>
          <p:cNvSpPr txBox="1"/>
          <p:nvPr/>
        </p:nvSpPr>
        <p:spPr>
          <a:xfrm>
            <a:off x="5624977" y="1200944"/>
            <a:ext cx="3216721" cy="769441"/>
          </a:xfrm>
          <a:prstGeom prst="rect">
            <a:avLst/>
          </a:prstGeom>
          <a:noFill/>
        </p:spPr>
        <p:txBody>
          <a:bodyPr wrap="none" rtlCol="0">
            <a:spAutoFit/>
          </a:bodyPr>
          <a:lstStyle/>
          <a:p>
            <a:r>
              <a:rPr lang="en-US" sz="4400" b="1" dirty="0" smtClean="0"/>
              <a:t>Discussion III</a:t>
            </a:r>
            <a:endParaRPr lang="en-US" sz="4400" b="1" dirty="0"/>
          </a:p>
        </p:txBody>
      </p:sp>
      <p:pic>
        <p:nvPicPr>
          <p:cNvPr id="5" name="Picture 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322675" y="1843385"/>
            <a:ext cx="3664416" cy="4115422"/>
          </a:xfrm>
          <a:prstGeom prst="rect">
            <a:avLst/>
          </a:prstGeom>
        </p:spPr>
      </p:pic>
      <p:sp>
        <p:nvSpPr>
          <p:cNvPr id="6" name="Slide Number Placeholder 5"/>
          <p:cNvSpPr>
            <a:spLocks noGrp="1"/>
          </p:cNvSpPr>
          <p:nvPr>
            <p:ph type="sldNum" sz="quarter" idx="12"/>
          </p:nvPr>
        </p:nvSpPr>
        <p:spPr/>
        <p:txBody>
          <a:bodyPr/>
          <a:lstStyle/>
          <a:p>
            <a:fld id="{D64212AE-C6D7-4DAE-B05A-60F3647E62E0}" type="slidenum">
              <a:rPr lang="en-US" smtClean="0"/>
              <a:t>15</a:t>
            </a:fld>
            <a:endParaRPr lang="en-US"/>
          </a:p>
        </p:txBody>
      </p:sp>
    </p:spTree>
    <p:extLst>
      <p:ext uri="{BB962C8B-B14F-4D97-AF65-F5344CB8AC3E}">
        <p14:creationId xmlns:p14="http://schemas.microsoft.com/office/powerpoint/2010/main" val="32268435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1178908"/>
            <a:ext cx="9144000" cy="489364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TextBox 4"/>
          <p:cNvSpPr txBox="1"/>
          <p:nvPr/>
        </p:nvSpPr>
        <p:spPr>
          <a:xfrm>
            <a:off x="304509" y="1328350"/>
            <a:ext cx="8218420" cy="4154984"/>
          </a:xfrm>
          <a:prstGeom prst="rect">
            <a:avLst/>
          </a:prstGeom>
          <a:noFill/>
        </p:spPr>
        <p:txBody>
          <a:bodyPr wrap="square" rtlCol="0">
            <a:spAutoFit/>
          </a:bodyPr>
          <a:lstStyle/>
          <a:p>
            <a:pPr lvl="1"/>
            <a:r>
              <a:rPr lang="en-US" sz="2400" b="1" dirty="0" smtClean="0"/>
              <a:t>Option 1: </a:t>
            </a:r>
            <a:r>
              <a:rPr lang="en-US" sz="2400" dirty="0" smtClean="0"/>
              <a:t>Father should overrule and accept the proposal without the consent of the mother.</a:t>
            </a:r>
          </a:p>
          <a:p>
            <a:pPr lvl="1"/>
            <a:endParaRPr lang="en-US" sz="2400" dirty="0"/>
          </a:p>
          <a:p>
            <a:pPr lvl="1"/>
            <a:r>
              <a:rPr lang="en-US" sz="2400" b="1" dirty="0" smtClean="0"/>
              <a:t>Option 2: </a:t>
            </a:r>
            <a:r>
              <a:rPr lang="en-US" sz="2400" dirty="0" smtClean="0"/>
              <a:t>Father should try to convince the mother that it is a good proposal and we should accept it.</a:t>
            </a:r>
          </a:p>
          <a:p>
            <a:pPr lvl="1"/>
            <a:endParaRPr lang="en-US" sz="2400" dirty="0"/>
          </a:p>
          <a:p>
            <a:pPr lvl="1"/>
            <a:r>
              <a:rPr lang="en-US" sz="2400" b="1" dirty="0" smtClean="0"/>
              <a:t>Option 3: </a:t>
            </a:r>
            <a:r>
              <a:rPr lang="en-US" sz="2400" dirty="0" smtClean="0"/>
              <a:t>Father should agree with the mother.</a:t>
            </a:r>
          </a:p>
          <a:p>
            <a:pPr lvl="1"/>
            <a:endParaRPr lang="en-US" sz="2400" dirty="0"/>
          </a:p>
          <a:p>
            <a:pPr lvl="1"/>
            <a:r>
              <a:rPr lang="en-US" sz="2400" b="1" dirty="0" smtClean="0"/>
              <a:t>Option 4: </a:t>
            </a:r>
            <a:r>
              <a:rPr lang="en-US" sz="2400" dirty="0" smtClean="0"/>
              <a:t>Father should ask the daughter and if she agrees, then should try to convince mother but overrule if she still does not agree.</a:t>
            </a:r>
            <a:endParaRPr lang="en-US" sz="2400" dirty="0">
              <a:solidFill>
                <a:srgbClr val="FF0000"/>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16</a:t>
            </a:fld>
            <a:endParaRPr lang="en-US"/>
          </a:p>
        </p:txBody>
      </p:sp>
    </p:spTree>
    <p:extLst>
      <p:ext uri="{BB962C8B-B14F-4D97-AF65-F5344CB8AC3E}">
        <p14:creationId xmlns:p14="http://schemas.microsoft.com/office/powerpoint/2010/main" val="7280618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1127699"/>
            <a:ext cx="9144000" cy="500699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78628" y="1290975"/>
            <a:ext cx="8231031" cy="4585871"/>
          </a:xfrm>
          <a:prstGeom prst="rect">
            <a:avLst/>
          </a:prstGeom>
        </p:spPr>
        <p:txBody>
          <a:bodyPr wrap="square">
            <a:spAutoFit/>
          </a:bodyPr>
          <a:lstStyle/>
          <a:p>
            <a:r>
              <a:rPr lang="en-US" sz="2400" dirty="0" smtClean="0"/>
              <a:t>There is a bad tradition in our people that they do not like to give their daughters in marriage to a different caste nor they like to take any women from another. This shows a pride and arrogance which is totally against the commandments of Sharia. All human beings are created by God. During the time of marriage proposal, what should be evaluated is only if a person is righteous and possesses good moral qualities and if he or she is not involved in any such problem which can cause trouble later. And remember that Islam does not differentiate between any castes or nations. Its only righteousness which is a standard. Allah </a:t>
            </a:r>
            <a:r>
              <a:rPr lang="en-US" sz="2400" dirty="0" err="1" smtClean="0"/>
              <a:t>Ta’ala</a:t>
            </a:r>
            <a:r>
              <a:rPr lang="en-US" sz="2400" dirty="0" smtClean="0"/>
              <a:t> says, the best among you is he, who is the most righteous. </a:t>
            </a:r>
          </a:p>
          <a:p>
            <a:endParaRPr lang="en-US" sz="1200" dirty="0"/>
          </a:p>
          <a:p>
            <a:pPr algn="r"/>
            <a:r>
              <a:rPr lang="en-US" sz="1600" dirty="0" smtClean="0"/>
              <a:t>(Excerpt from Friday sermon, January 19, 2001)</a:t>
            </a:r>
            <a:endParaRPr lang="en-US" sz="1600" dirty="0"/>
          </a:p>
        </p:txBody>
      </p:sp>
      <p:sp>
        <p:nvSpPr>
          <p:cNvPr id="4" name="TextBox 6"/>
          <p:cNvSpPr txBox="1"/>
          <p:nvPr/>
        </p:nvSpPr>
        <p:spPr>
          <a:xfrm>
            <a:off x="4594143" y="408190"/>
            <a:ext cx="2845074"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smtClean="0">
                <a:solidFill>
                  <a:schemeClr val="bg1"/>
                </a:solidFill>
              </a:rPr>
              <a:t>Guidance from KMIV</a:t>
            </a:r>
            <a:endParaRPr lang="en-US" sz="2400" b="1" dirty="0">
              <a:solidFill>
                <a:schemeClr val="bg1"/>
              </a:solidFill>
            </a:endParaRPr>
          </a:p>
        </p:txBody>
      </p:sp>
      <p:sp>
        <p:nvSpPr>
          <p:cNvPr id="5" name="Slide Number Placeholder 4"/>
          <p:cNvSpPr>
            <a:spLocks noGrp="1"/>
          </p:cNvSpPr>
          <p:nvPr>
            <p:ph type="sldNum" sz="quarter" idx="12"/>
          </p:nvPr>
        </p:nvSpPr>
        <p:spPr/>
        <p:txBody>
          <a:bodyPr/>
          <a:lstStyle/>
          <a:p>
            <a:fld id="{D64212AE-C6D7-4DAE-B05A-60F3647E62E0}" type="slidenum">
              <a:rPr lang="en-US" smtClean="0"/>
              <a:t>17</a:t>
            </a:fld>
            <a:endParaRPr lang="en-US"/>
          </a:p>
        </p:txBody>
      </p:sp>
    </p:spTree>
    <p:extLst>
      <p:ext uri="{BB962C8B-B14F-4D97-AF65-F5344CB8AC3E}">
        <p14:creationId xmlns:p14="http://schemas.microsoft.com/office/powerpoint/2010/main" val="9891453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02080" y="470111"/>
            <a:ext cx="5851206" cy="400110"/>
          </a:xfrm>
          <a:prstGeom prst="rect">
            <a:avLst/>
          </a:prstGeom>
          <a:noFill/>
        </p:spPr>
        <p:txBody>
          <a:bodyPr wrap="none" rtlCol="0">
            <a:spAutoFit/>
          </a:bodyPr>
          <a:lstStyle/>
          <a:p>
            <a:r>
              <a:rPr lang="en-US" sz="2000" b="1" dirty="0" smtClean="0">
                <a:solidFill>
                  <a:schemeClr val="bg1"/>
                </a:solidFill>
              </a:rPr>
              <a:t>A Short Video Clip from Friday Sermon, Dec. 24, 2004</a:t>
            </a:r>
            <a:endParaRPr lang="en-US" sz="2000" b="1" dirty="0">
              <a:solidFill>
                <a:schemeClr val="bg1"/>
              </a:solidFill>
            </a:endParaRPr>
          </a:p>
        </p:txBody>
      </p:sp>
      <p:sp>
        <p:nvSpPr>
          <p:cNvPr id="4" name="Slide Number Placeholder 3"/>
          <p:cNvSpPr>
            <a:spLocks noGrp="1"/>
          </p:cNvSpPr>
          <p:nvPr>
            <p:ph type="sldNum" sz="quarter" idx="12"/>
          </p:nvPr>
        </p:nvSpPr>
        <p:spPr/>
        <p:txBody>
          <a:bodyPr/>
          <a:lstStyle/>
          <a:p>
            <a:fld id="{D64212AE-C6D7-4DAE-B05A-60F3647E62E0}" type="slidenum">
              <a:rPr lang="en-US" smtClean="0"/>
              <a:t>18</a:t>
            </a:fld>
            <a:endParaRPr lang="en-US"/>
          </a:p>
        </p:txBody>
      </p:sp>
      <p:pic>
        <p:nvPicPr>
          <p:cNvPr id="2" name="Topic 9 marrying early and right with subtitl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8037" y="1163860"/>
            <a:ext cx="7456846" cy="4971230"/>
          </a:xfrm>
          <a:prstGeom prst="rect">
            <a:avLst/>
          </a:prstGeom>
        </p:spPr>
      </p:pic>
    </p:spTree>
    <p:extLst>
      <p:ext uri="{BB962C8B-B14F-4D97-AF65-F5344CB8AC3E}">
        <p14:creationId xmlns:p14="http://schemas.microsoft.com/office/powerpoint/2010/main" val="304951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4650820" y="536523"/>
            <a:ext cx="2733121" cy="400110"/>
          </a:xfrm>
          <a:prstGeom prst="rect">
            <a:avLst/>
          </a:prstGeom>
          <a:noFill/>
        </p:spPr>
        <p:txBody>
          <a:bodyPr wrap="none" rtlCol="0">
            <a:spAutoFit/>
          </a:bodyPr>
          <a:lstStyle/>
          <a:p>
            <a:r>
              <a:rPr lang="en-US" sz="2000" b="1" dirty="0" smtClean="0">
                <a:solidFill>
                  <a:schemeClr val="bg1"/>
                </a:solidFill>
              </a:rPr>
              <a:t>Translation of the Video</a:t>
            </a:r>
            <a:endParaRPr lang="en-US" sz="2000" b="1" dirty="0">
              <a:solidFill>
                <a:schemeClr val="bg1"/>
              </a:solidFill>
            </a:endParaRPr>
          </a:p>
        </p:txBody>
      </p:sp>
      <p:sp>
        <p:nvSpPr>
          <p:cNvPr id="2" name="Rectangle 1"/>
          <p:cNvSpPr/>
          <p:nvPr/>
        </p:nvSpPr>
        <p:spPr>
          <a:xfrm>
            <a:off x="91392" y="1036273"/>
            <a:ext cx="8938307" cy="5062924"/>
          </a:xfrm>
          <a:prstGeom prst="rect">
            <a:avLst/>
          </a:prstGeom>
        </p:spPr>
        <p:txBody>
          <a:bodyPr wrap="square">
            <a:spAutoFit/>
          </a:bodyPr>
          <a:lstStyle/>
          <a:p>
            <a:r>
              <a:rPr lang="en-US" sz="1700" dirty="0"/>
              <a:t>It is related by Abu </a:t>
            </a:r>
            <a:r>
              <a:rPr lang="en-US" sz="1700" dirty="0" err="1"/>
              <a:t>Hatam</a:t>
            </a:r>
            <a:r>
              <a:rPr lang="en-US" sz="1700" dirty="0"/>
              <a:t> (</a:t>
            </a:r>
            <a:r>
              <a:rPr lang="en-US" sz="1700" dirty="0" err="1"/>
              <a:t>ra</a:t>
            </a:r>
            <a:r>
              <a:rPr lang="en-US" sz="1700" dirty="0"/>
              <a:t>) that the Holy Prophet (saw) said that if a person brings a marriage proposal to you that you, and if you like his faithfulness and morals, then accept his proposal and if you </a:t>
            </a:r>
            <a:r>
              <a:rPr lang="en-US" sz="1700" dirty="0" smtClean="0"/>
              <a:t>don’t </a:t>
            </a:r>
            <a:r>
              <a:rPr lang="en-US" sz="1700" dirty="0"/>
              <a:t>do so, chaos and disorder will ensue on earth. Someone wanted to ask a question but he repeated it three times that if a person brings a marriage proposal to you that you like his faithfulness and morals, then accept his proposal. So he [the Holy Prophet (saw)] pointed our attention that we should accept the marriage proposal of a person of faith. Even if he is financially weak, it is </a:t>
            </a:r>
            <a:r>
              <a:rPr lang="en-US" sz="1700" dirty="0" smtClean="0"/>
              <a:t>Allah’s </a:t>
            </a:r>
            <a:r>
              <a:rPr lang="en-US" sz="1700" dirty="0"/>
              <a:t>promise that if he is steadfastness in faith, he will improve his financial condition. So when the marriage proposals for girls come along, we should not delay that much. Instead if we are satisfied on faithfulness, then we should accept the proposal. Similarly the Holy Prophet (saw) said for the men as well that </a:t>
            </a:r>
            <a:r>
              <a:rPr lang="en-US" sz="1700" dirty="0" smtClean="0"/>
              <a:t>don’t </a:t>
            </a:r>
            <a:r>
              <a:rPr lang="en-US" sz="1700" dirty="0"/>
              <a:t>look at the worldly and surface appearance of the girl while deciding to marry. </a:t>
            </a:r>
            <a:r>
              <a:rPr lang="en-US" sz="1700" dirty="0" smtClean="0"/>
              <a:t>Don’t </a:t>
            </a:r>
            <a:r>
              <a:rPr lang="en-US" sz="1700" dirty="0"/>
              <a:t>look at her status! Instead, look how righteous she is. So, Abu Hurairah (</a:t>
            </a:r>
            <a:r>
              <a:rPr lang="en-US" sz="1700" dirty="0" err="1"/>
              <a:t>ra</a:t>
            </a:r>
            <a:r>
              <a:rPr lang="en-US" sz="1700" dirty="0"/>
              <a:t>) relates that the Holy Prophet (saw) said that there could be four possible bases to marry a girl; due to her wealth, her family status, her beauty and charm or her religious character but you should prefer religious character. May God bless you and you marry a religious woman". By pointing to this direction, [the Holy Prophet (saw)] has drawn attention of the next generations to be religiously truthful and making home atmosphere peaceful. If the mother is righteous and faithful then generally the children will also be faithful. There is no wealth or any other source of peace better than the righteous and noble progeny. For a righteous person, only noble and righteous children can bring honor. So every Ahmadi should pay attention to this matter.</a:t>
            </a:r>
          </a:p>
        </p:txBody>
      </p:sp>
      <p:sp>
        <p:nvSpPr>
          <p:cNvPr id="4" name="Slide Number Placeholder 3"/>
          <p:cNvSpPr>
            <a:spLocks noGrp="1"/>
          </p:cNvSpPr>
          <p:nvPr>
            <p:ph type="sldNum" sz="quarter" idx="12"/>
          </p:nvPr>
        </p:nvSpPr>
        <p:spPr/>
        <p:txBody>
          <a:bodyPr/>
          <a:lstStyle/>
          <a:p>
            <a:fld id="{D64212AE-C6D7-4DAE-B05A-60F3647E62E0}" type="slidenum">
              <a:rPr lang="en-US" smtClean="0"/>
              <a:t>19</a:t>
            </a:fld>
            <a:endParaRPr lang="en-US"/>
          </a:p>
        </p:txBody>
      </p:sp>
    </p:spTree>
    <p:extLst>
      <p:ext uri="{BB962C8B-B14F-4D97-AF65-F5344CB8AC3E}">
        <p14:creationId xmlns:p14="http://schemas.microsoft.com/office/powerpoint/2010/main" val="2112583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5686" y="1117655"/>
            <a:ext cx="7886700" cy="1325563"/>
          </a:xfrm>
        </p:spPr>
        <p:txBody>
          <a:bodyPr/>
          <a:lstStyle/>
          <a:p>
            <a:r>
              <a:rPr lang="en-US" b="1" dirty="0" smtClean="0"/>
              <a:t>AGENDA</a:t>
            </a:r>
            <a:endParaRPr lang="en-US" b="1" dirty="0"/>
          </a:p>
        </p:txBody>
      </p:sp>
      <p:sp>
        <p:nvSpPr>
          <p:cNvPr id="3" name="Content Placeholder 2"/>
          <p:cNvSpPr>
            <a:spLocks noGrp="1"/>
          </p:cNvSpPr>
          <p:nvPr>
            <p:ph idx="1"/>
          </p:nvPr>
        </p:nvSpPr>
        <p:spPr>
          <a:xfrm>
            <a:off x="527193" y="2171686"/>
            <a:ext cx="8480074" cy="4351338"/>
          </a:xfrm>
        </p:spPr>
        <p:txBody>
          <a:bodyPr>
            <a:normAutofit fontScale="92500" lnSpcReduction="20000"/>
          </a:bodyPr>
          <a:lstStyle/>
          <a:p>
            <a:r>
              <a:rPr lang="en-US" dirty="0" smtClean="0"/>
              <a:t>Recitation of the Holy Qur’an </a:t>
            </a:r>
            <a:r>
              <a:rPr lang="en-US" dirty="0" smtClean="0">
                <a:solidFill>
                  <a:srgbClr val="000000"/>
                </a:solidFill>
              </a:rPr>
              <a:t>(2:222)</a:t>
            </a:r>
            <a:r>
              <a:rPr lang="en-US" dirty="0" smtClean="0"/>
              <a:t>		</a:t>
            </a:r>
          </a:p>
          <a:p>
            <a:r>
              <a:rPr lang="en-US" dirty="0" smtClean="0"/>
              <a:t>Pledge</a:t>
            </a:r>
          </a:p>
          <a:p>
            <a:r>
              <a:rPr lang="en-US" dirty="0" smtClean="0"/>
              <a:t>Reminders: Recitation of the Holy Qur’an and Congregational Prayers	</a:t>
            </a:r>
          </a:p>
          <a:p>
            <a:r>
              <a:rPr lang="en-US" dirty="0" smtClean="0"/>
              <a:t>Monthly topic: </a:t>
            </a:r>
            <a:r>
              <a:rPr lang="en-US" dirty="0"/>
              <a:t>E</a:t>
            </a:r>
            <a:r>
              <a:rPr lang="en-US" dirty="0" smtClean="0"/>
              <a:t>ncouraging our children to marry early and choose right partners</a:t>
            </a:r>
            <a:endParaRPr lang="en-US" dirty="0"/>
          </a:p>
          <a:p>
            <a:r>
              <a:rPr lang="en-US" dirty="0" smtClean="0"/>
              <a:t>Health topic: Oral and Dental Health</a:t>
            </a:r>
            <a:endParaRPr lang="en-US" dirty="0"/>
          </a:p>
          <a:p>
            <a:r>
              <a:rPr lang="en-US" dirty="0" smtClean="0"/>
              <a:t>National Reminders/Announcements</a:t>
            </a:r>
          </a:p>
          <a:p>
            <a:r>
              <a:rPr lang="en-US" dirty="0" smtClean="0"/>
              <a:t>Local Reminders/Announcements			</a:t>
            </a:r>
          </a:p>
          <a:p>
            <a:r>
              <a:rPr lang="en-US" dirty="0" err="1" smtClean="0"/>
              <a:t>Dua</a:t>
            </a:r>
            <a:endParaRPr lang="en-US" dirty="0" smtClean="0"/>
          </a:p>
          <a:p>
            <a:pPr marL="0" indent="0">
              <a:buNone/>
            </a:pPr>
            <a:r>
              <a:rPr lang="en-US" dirty="0" smtClean="0"/>
              <a:t>								</a:t>
            </a:r>
          </a:p>
        </p:txBody>
      </p:sp>
      <p:sp>
        <p:nvSpPr>
          <p:cNvPr id="4" name="Slide Number Placeholder 3"/>
          <p:cNvSpPr>
            <a:spLocks noGrp="1"/>
          </p:cNvSpPr>
          <p:nvPr>
            <p:ph type="sldNum" sz="quarter" idx="12"/>
          </p:nvPr>
        </p:nvSpPr>
        <p:spPr/>
        <p:txBody>
          <a:bodyPr/>
          <a:lstStyle/>
          <a:p>
            <a:fld id="{D64212AE-C6D7-4DAE-B05A-60F3647E62E0}" type="slidenum">
              <a:rPr lang="en-US" smtClean="0"/>
              <a:t>2</a:t>
            </a:fld>
            <a:endParaRPr lang="en-US"/>
          </a:p>
        </p:txBody>
      </p:sp>
    </p:spTree>
    <p:extLst>
      <p:ext uri="{BB962C8B-B14F-4D97-AF65-F5344CB8AC3E}">
        <p14:creationId xmlns:p14="http://schemas.microsoft.com/office/powerpoint/2010/main" val="16503006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87572" y="1291216"/>
            <a:ext cx="5153971" cy="1325563"/>
          </a:xfrm>
        </p:spPr>
        <p:txBody>
          <a:bodyPr/>
          <a:lstStyle/>
          <a:p>
            <a:r>
              <a:rPr lang="en-US" b="1" dirty="0" smtClean="0"/>
              <a:t>Where do we stand?</a:t>
            </a:r>
            <a:endParaRPr lang="en-US" b="1" dirty="0"/>
          </a:p>
        </p:txBody>
      </p:sp>
      <p:sp>
        <p:nvSpPr>
          <p:cNvPr id="4" name="Content Placeholder 3"/>
          <p:cNvSpPr>
            <a:spLocks noGrp="1"/>
          </p:cNvSpPr>
          <p:nvPr>
            <p:ph idx="1"/>
          </p:nvPr>
        </p:nvSpPr>
        <p:spPr>
          <a:xfrm>
            <a:off x="487680" y="2486098"/>
            <a:ext cx="8433545" cy="3195224"/>
          </a:xfrm>
        </p:spPr>
        <p:txBody>
          <a:bodyPr>
            <a:noAutofit/>
          </a:bodyPr>
          <a:lstStyle/>
          <a:p>
            <a:r>
              <a:rPr lang="en-US" dirty="0" smtClean="0">
                <a:solidFill>
                  <a:srgbClr val="000000"/>
                </a:solidFill>
              </a:rPr>
              <a:t>Would you marry your daughter to a taxi driver if he makes enough to comfortably support your daughter?</a:t>
            </a:r>
          </a:p>
          <a:p>
            <a:r>
              <a:rPr lang="en-US" dirty="0" smtClean="0">
                <a:solidFill>
                  <a:srgbClr val="000000"/>
                </a:solidFill>
              </a:rPr>
              <a:t>Would you allow your son to marry an honest high school graduate rejecting a doctor’s proposal?</a:t>
            </a:r>
          </a:p>
          <a:p>
            <a:r>
              <a:rPr lang="en-US" dirty="0" smtClean="0">
                <a:solidFill>
                  <a:srgbClr val="000000"/>
                </a:solidFill>
              </a:rPr>
              <a:t>Would you be OK if your daughter marries a good Ahmadi boy from a different racial background?</a:t>
            </a:r>
            <a:endParaRPr lang="en-US" b="1" dirty="0" smtClean="0">
              <a:solidFill>
                <a:srgbClr val="000000"/>
              </a:solidFill>
            </a:endParaRPr>
          </a:p>
          <a:p>
            <a:pPr marL="0" indent="0" algn="ctr">
              <a:buNone/>
            </a:pPr>
            <a:r>
              <a:rPr lang="en-US" b="1" dirty="0" smtClean="0">
                <a:solidFill>
                  <a:srgbClr val="000000"/>
                </a:solidFill>
              </a:rPr>
              <a:t>Add the number of ’yes’ answers.</a:t>
            </a:r>
          </a:p>
          <a:p>
            <a:pPr marL="0" indent="0" algn="ctr">
              <a:buNone/>
            </a:pPr>
            <a:r>
              <a:rPr lang="en-US" b="1" dirty="0" smtClean="0">
                <a:solidFill>
                  <a:srgbClr val="000000"/>
                </a:solidFill>
              </a:rPr>
              <a:t>(Keep it to yourself... the “score” is for you!)</a:t>
            </a:r>
            <a:endParaRPr lang="en-US" b="1" dirty="0">
              <a:solidFill>
                <a:srgbClr val="000000"/>
              </a:solidFill>
            </a:endParaRPr>
          </a:p>
        </p:txBody>
      </p:sp>
      <p:sp>
        <p:nvSpPr>
          <p:cNvPr id="3" name="Rectangle 2"/>
          <p:cNvSpPr/>
          <p:nvPr/>
        </p:nvSpPr>
        <p:spPr>
          <a:xfrm>
            <a:off x="4845830" y="354097"/>
            <a:ext cx="2736069" cy="1200329"/>
          </a:xfrm>
          <a:prstGeom prst="rect">
            <a:avLst/>
          </a:prstGeom>
        </p:spPr>
        <p:txBody>
          <a:bodyPr wrap="square">
            <a:spAutoFit/>
          </a:bodyPr>
          <a:lstStyle/>
          <a:p>
            <a:r>
              <a:rPr lang="x-none" sz="3600" b="1" dirty="0">
                <a:solidFill>
                  <a:schemeClr val="bg1"/>
                </a:solidFill>
              </a:rPr>
              <a:t>اپنے جائزے لیں -</a:t>
            </a:r>
            <a:endParaRPr lang="en-US" sz="3600" b="1" dirty="0">
              <a:solidFill>
                <a:schemeClr val="bg1"/>
              </a:solidFill>
            </a:endParaRPr>
          </a:p>
        </p:txBody>
      </p:sp>
      <p:sp>
        <p:nvSpPr>
          <p:cNvPr id="5" name="Title 1"/>
          <p:cNvSpPr txBox="1">
            <a:spLocks/>
          </p:cNvSpPr>
          <p:nvPr/>
        </p:nvSpPr>
        <p:spPr>
          <a:xfrm>
            <a:off x="3994807" y="927776"/>
            <a:ext cx="4315389" cy="5887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smtClean="0">
                <a:solidFill>
                  <a:srgbClr val="000000"/>
                </a:solidFill>
              </a:rPr>
              <a:t>Self-analyze yourself</a:t>
            </a:r>
            <a:endParaRPr lang="en-US" sz="3200" b="1" dirty="0">
              <a:solidFill>
                <a:srgbClr val="000000"/>
              </a:solidFill>
            </a:endParaRPr>
          </a:p>
        </p:txBody>
      </p:sp>
      <p:sp>
        <p:nvSpPr>
          <p:cNvPr id="6" name="Slide Number Placeholder 5"/>
          <p:cNvSpPr>
            <a:spLocks noGrp="1"/>
          </p:cNvSpPr>
          <p:nvPr>
            <p:ph type="sldNum" sz="quarter" idx="12"/>
          </p:nvPr>
        </p:nvSpPr>
        <p:spPr/>
        <p:txBody>
          <a:bodyPr/>
          <a:lstStyle/>
          <a:p>
            <a:fld id="{D64212AE-C6D7-4DAE-B05A-60F3647E62E0}" type="slidenum">
              <a:rPr lang="en-US" smtClean="0"/>
              <a:t>20</a:t>
            </a:fld>
            <a:endParaRPr lang="en-US"/>
          </a:p>
        </p:txBody>
      </p:sp>
    </p:spTree>
    <p:extLst>
      <p:ext uri="{BB962C8B-B14F-4D97-AF65-F5344CB8AC3E}">
        <p14:creationId xmlns:p14="http://schemas.microsoft.com/office/powerpoint/2010/main" val="385291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Left-Right Arrow 5"/>
          <p:cNvSpPr/>
          <p:nvPr/>
        </p:nvSpPr>
        <p:spPr>
          <a:xfrm>
            <a:off x="795867" y="2132573"/>
            <a:ext cx="7806266" cy="1168400"/>
          </a:xfrm>
          <a:prstGeom prst="lef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795867" y="3439255"/>
            <a:ext cx="2421466" cy="2677656"/>
          </a:xfrm>
          <a:prstGeom prst="rect">
            <a:avLst/>
          </a:prstGeom>
          <a:noFill/>
        </p:spPr>
        <p:txBody>
          <a:bodyPr wrap="square" rtlCol="0">
            <a:spAutoFit/>
          </a:bodyPr>
          <a:lstStyle/>
          <a:p>
            <a:pPr algn="ctr"/>
            <a:r>
              <a:rPr lang="en-US" sz="2400" dirty="0" smtClean="0">
                <a:solidFill>
                  <a:srgbClr val="000000"/>
                </a:solidFill>
              </a:rPr>
              <a:t>Try to align your thinking to true Islamic teachings and pray hard seeking knowledge and wisdom.</a:t>
            </a:r>
            <a:endParaRPr lang="en-US" sz="2400" dirty="0">
              <a:solidFill>
                <a:srgbClr val="000000"/>
              </a:solidFill>
            </a:endParaRPr>
          </a:p>
        </p:txBody>
      </p:sp>
      <p:sp>
        <p:nvSpPr>
          <p:cNvPr id="8" name="TextBox 7"/>
          <p:cNvSpPr txBox="1"/>
          <p:nvPr/>
        </p:nvSpPr>
        <p:spPr>
          <a:xfrm>
            <a:off x="3488267" y="3439255"/>
            <a:ext cx="2421466" cy="2677656"/>
          </a:xfrm>
          <a:prstGeom prst="rect">
            <a:avLst/>
          </a:prstGeom>
          <a:noFill/>
        </p:spPr>
        <p:txBody>
          <a:bodyPr wrap="square" rtlCol="0">
            <a:spAutoFit/>
          </a:bodyPr>
          <a:lstStyle/>
          <a:p>
            <a:pPr algn="ctr"/>
            <a:r>
              <a:rPr lang="en-US" sz="2400" dirty="0" smtClean="0">
                <a:solidFill>
                  <a:srgbClr val="000000"/>
                </a:solidFill>
              </a:rPr>
              <a:t>Continue to be strong in your faith and keep praying from God to help you overcome any vain reservations.</a:t>
            </a:r>
            <a:endParaRPr lang="en-US" sz="2400" dirty="0">
              <a:solidFill>
                <a:srgbClr val="000000"/>
              </a:solidFill>
            </a:endParaRPr>
          </a:p>
        </p:txBody>
      </p:sp>
      <p:sp>
        <p:nvSpPr>
          <p:cNvPr id="9" name="TextBox 8"/>
          <p:cNvSpPr txBox="1"/>
          <p:nvPr/>
        </p:nvSpPr>
        <p:spPr>
          <a:xfrm>
            <a:off x="6180667" y="3439255"/>
            <a:ext cx="2421466" cy="2308324"/>
          </a:xfrm>
          <a:prstGeom prst="rect">
            <a:avLst/>
          </a:prstGeom>
          <a:noFill/>
        </p:spPr>
        <p:txBody>
          <a:bodyPr wrap="square" rtlCol="0">
            <a:spAutoFit/>
          </a:bodyPr>
          <a:lstStyle/>
          <a:p>
            <a:pPr algn="ctr"/>
            <a:r>
              <a:rPr lang="en-US" sz="2400" dirty="0" smtClean="0">
                <a:solidFill>
                  <a:srgbClr val="000000"/>
                </a:solidFill>
              </a:rPr>
              <a:t>Stay strong in faith and inspire people around you with your ideas and thoughts.</a:t>
            </a:r>
            <a:endParaRPr lang="en-US" sz="2400" dirty="0">
              <a:solidFill>
                <a:srgbClr val="000000"/>
              </a:solidFill>
            </a:endParaRPr>
          </a:p>
        </p:txBody>
      </p:sp>
      <p:sp>
        <p:nvSpPr>
          <p:cNvPr id="14" name="TextBox 13"/>
          <p:cNvSpPr txBox="1"/>
          <p:nvPr/>
        </p:nvSpPr>
        <p:spPr>
          <a:xfrm>
            <a:off x="7588675" y="2415887"/>
            <a:ext cx="575733" cy="523220"/>
          </a:xfrm>
          <a:prstGeom prst="rect">
            <a:avLst/>
          </a:prstGeom>
          <a:noFill/>
        </p:spPr>
        <p:txBody>
          <a:bodyPr wrap="square" rtlCol="0">
            <a:spAutoFit/>
          </a:bodyPr>
          <a:lstStyle/>
          <a:p>
            <a:pPr algn="ctr"/>
            <a:r>
              <a:rPr lang="en-US" sz="2800" dirty="0" smtClean="0">
                <a:solidFill>
                  <a:srgbClr val="000000"/>
                </a:solidFill>
              </a:rPr>
              <a:t>3</a:t>
            </a:r>
            <a:endParaRPr lang="en-US" sz="2800" dirty="0">
              <a:solidFill>
                <a:srgbClr val="000000"/>
              </a:solidFill>
            </a:endParaRPr>
          </a:p>
        </p:txBody>
      </p:sp>
      <p:sp>
        <p:nvSpPr>
          <p:cNvPr id="15" name="TextBox 14"/>
          <p:cNvSpPr txBox="1"/>
          <p:nvPr/>
        </p:nvSpPr>
        <p:spPr>
          <a:xfrm>
            <a:off x="1036317" y="2446203"/>
            <a:ext cx="754383" cy="523220"/>
          </a:xfrm>
          <a:prstGeom prst="rect">
            <a:avLst/>
          </a:prstGeom>
          <a:noFill/>
        </p:spPr>
        <p:txBody>
          <a:bodyPr wrap="square" rtlCol="0">
            <a:spAutoFit/>
          </a:bodyPr>
          <a:lstStyle/>
          <a:p>
            <a:pPr algn="ctr"/>
            <a:r>
              <a:rPr lang="en-US" sz="2800" dirty="0" smtClean="0">
                <a:solidFill>
                  <a:srgbClr val="000000"/>
                </a:solidFill>
              </a:rPr>
              <a:t>0</a:t>
            </a:r>
            <a:endParaRPr lang="en-US" sz="2800" dirty="0">
              <a:solidFill>
                <a:srgbClr val="000000"/>
              </a:solidFill>
            </a:endParaRPr>
          </a:p>
        </p:txBody>
      </p:sp>
      <p:sp>
        <p:nvSpPr>
          <p:cNvPr id="10" name="TextBox 9"/>
          <p:cNvSpPr txBox="1"/>
          <p:nvPr/>
        </p:nvSpPr>
        <p:spPr>
          <a:xfrm>
            <a:off x="2361700" y="2425805"/>
            <a:ext cx="4526643" cy="523220"/>
          </a:xfrm>
          <a:prstGeom prst="rect">
            <a:avLst/>
          </a:prstGeom>
          <a:noFill/>
        </p:spPr>
        <p:txBody>
          <a:bodyPr wrap="square" rtlCol="0">
            <a:spAutoFit/>
          </a:bodyPr>
          <a:lstStyle/>
          <a:p>
            <a:pPr algn="ctr"/>
            <a:r>
              <a:rPr lang="en-US" sz="2800" dirty="0" smtClean="0">
                <a:solidFill>
                  <a:srgbClr val="000000"/>
                </a:solidFill>
              </a:rPr>
              <a:t>1-2</a:t>
            </a:r>
            <a:endParaRPr lang="en-US" sz="2800" dirty="0">
              <a:solidFill>
                <a:srgbClr val="000000"/>
              </a:solidFill>
            </a:endParaRPr>
          </a:p>
        </p:txBody>
      </p:sp>
      <p:sp>
        <p:nvSpPr>
          <p:cNvPr id="11" name="Title 1"/>
          <p:cNvSpPr>
            <a:spLocks noGrp="1"/>
          </p:cNvSpPr>
          <p:nvPr>
            <p:ph type="title"/>
          </p:nvPr>
        </p:nvSpPr>
        <p:spPr>
          <a:xfrm>
            <a:off x="554671" y="1578112"/>
            <a:ext cx="8298039" cy="695348"/>
          </a:xfrm>
        </p:spPr>
        <p:txBody>
          <a:bodyPr>
            <a:normAutofit/>
          </a:bodyPr>
          <a:lstStyle/>
          <a:p>
            <a:pPr algn="ctr"/>
            <a:r>
              <a:rPr lang="en-US" sz="3600" b="1" dirty="0" smtClean="0"/>
              <a:t>Combined Score</a:t>
            </a:r>
            <a:endParaRPr lang="en-US" sz="3600" b="1" dirty="0"/>
          </a:p>
        </p:txBody>
      </p:sp>
      <p:sp>
        <p:nvSpPr>
          <p:cNvPr id="2" name="Rectangle 1"/>
          <p:cNvSpPr/>
          <p:nvPr/>
        </p:nvSpPr>
        <p:spPr>
          <a:xfrm>
            <a:off x="3974447" y="338717"/>
            <a:ext cx="4627686" cy="1077218"/>
          </a:xfrm>
          <a:prstGeom prst="rect">
            <a:avLst/>
          </a:prstGeom>
        </p:spPr>
        <p:txBody>
          <a:bodyPr wrap="square">
            <a:spAutoFit/>
          </a:bodyPr>
          <a:lstStyle/>
          <a:p>
            <a:r>
              <a:rPr lang="x-none" sz="3200" b="1" dirty="0">
                <a:solidFill>
                  <a:schemeClr val="bg1"/>
                </a:solidFill>
              </a:rPr>
              <a:t>اپنے اندر پاک تبدیلیاں پیدا کریں -</a:t>
            </a:r>
            <a:endParaRPr lang="en-US" sz="3200" b="1" dirty="0">
              <a:solidFill>
                <a:schemeClr val="bg1"/>
              </a:solidFill>
            </a:endParaRPr>
          </a:p>
        </p:txBody>
      </p:sp>
      <p:sp>
        <p:nvSpPr>
          <p:cNvPr id="12" name="Title 1"/>
          <p:cNvSpPr txBox="1">
            <a:spLocks/>
          </p:cNvSpPr>
          <p:nvPr/>
        </p:nvSpPr>
        <p:spPr>
          <a:xfrm>
            <a:off x="3193396" y="459189"/>
            <a:ext cx="58565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t>Bring about pious changes in yourself</a:t>
            </a:r>
            <a:endParaRPr lang="en-US" sz="2800" b="1" dirty="0"/>
          </a:p>
        </p:txBody>
      </p:sp>
      <p:sp>
        <p:nvSpPr>
          <p:cNvPr id="3" name="Slide Number Placeholder 2"/>
          <p:cNvSpPr>
            <a:spLocks noGrp="1"/>
          </p:cNvSpPr>
          <p:nvPr>
            <p:ph type="sldNum" sz="quarter" idx="12"/>
          </p:nvPr>
        </p:nvSpPr>
        <p:spPr/>
        <p:txBody>
          <a:bodyPr/>
          <a:lstStyle/>
          <a:p>
            <a:fld id="{D64212AE-C6D7-4DAE-B05A-60F3647E62E0}" type="slidenum">
              <a:rPr lang="en-US" smtClean="0"/>
              <a:t>21</a:t>
            </a:fld>
            <a:endParaRPr lang="en-US"/>
          </a:p>
        </p:txBody>
      </p:sp>
    </p:spTree>
    <p:extLst>
      <p:ext uri="{BB962C8B-B14F-4D97-AF65-F5344CB8AC3E}">
        <p14:creationId xmlns:p14="http://schemas.microsoft.com/office/powerpoint/2010/main" val="374142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Screen Shot 2015-12-20 at 11.13.32 PM.png"/>
          <p:cNvPicPr>
            <a:picLocks noChangeAspect="1"/>
          </p:cNvPicPr>
          <p:nvPr/>
        </p:nvPicPr>
        <p:blipFill>
          <a:blip r:embed="rId2">
            <a:extLst/>
          </a:blip>
          <a:stretch>
            <a:fillRect/>
          </a:stretch>
        </p:blipFill>
        <p:spPr>
          <a:xfrm>
            <a:off x="2625726" y="1085336"/>
            <a:ext cx="3706063" cy="3740539"/>
          </a:xfrm>
          <a:prstGeom prst="rect">
            <a:avLst/>
          </a:prstGeom>
          <a:ln w="12700">
            <a:miter lim="400000"/>
          </a:ln>
        </p:spPr>
      </p:pic>
      <p:sp>
        <p:nvSpPr>
          <p:cNvPr id="8" name="Shape 131"/>
          <p:cNvSpPr>
            <a:spLocks noGrp="1"/>
          </p:cNvSpPr>
          <p:nvPr>
            <p:ph type="title"/>
          </p:nvPr>
        </p:nvSpPr>
        <p:spPr>
          <a:xfrm>
            <a:off x="498976" y="5129260"/>
            <a:ext cx="8233172" cy="678866"/>
          </a:xfrm>
          <a:prstGeom prst="rect">
            <a:avLst/>
          </a:prstGeom>
        </p:spPr>
        <p:txBody>
          <a:bodyPr>
            <a:normAutofit fontScale="90000"/>
          </a:bodyPr>
          <a:lstStyle>
            <a:lvl1pPr defTabSz="432308">
              <a:defRPr sz="5180">
                <a:solidFill>
                  <a:srgbClr val="000000"/>
                </a:solidFill>
              </a:defRPr>
            </a:lvl1pPr>
          </a:lstStyle>
          <a:p>
            <a:r>
              <a:rPr lang="en-US" dirty="0" smtClean="0"/>
              <a:t>Health Topic</a:t>
            </a:r>
            <a:br>
              <a:rPr lang="en-US" dirty="0" smtClean="0"/>
            </a:br>
            <a:r>
              <a:rPr lang="en-US" dirty="0" smtClean="0"/>
              <a:t>Oral and </a:t>
            </a:r>
            <a:r>
              <a:rPr dirty="0" smtClean="0"/>
              <a:t>Dental </a:t>
            </a:r>
            <a:r>
              <a:rPr dirty="0"/>
              <a:t>Health</a:t>
            </a:r>
          </a:p>
        </p:txBody>
      </p:sp>
      <p:sp>
        <p:nvSpPr>
          <p:cNvPr id="2" name="Slide Number Placeholder 1"/>
          <p:cNvSpPr>
            <a:spLocks noGrp="1"/>
          </p:cNvSpPr>
          <p:nvPr>
            <p:ph type="sldNum" sz="quarter" idx="2"/>
          </p:nvPr>
        </p:nvSpPr>
        <p:spPr/>
        <p:txBody>
          <a:bodyPr/>
          <a:lstStyle/>
          <a:p>
            <a:fld id="{86CB4B4D-7CA3-9044-876B-883B54F8677D}" type="slidenum">
              <a:rPr lang="en-US" smtClean="0"/>
              <a:pPr/>
              <a:t>22</a:t>
            </a:fld>
            <a:endParaRPr lang="en-US"/>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 name="Shape 135"/>
          <p:cNvSpPr>
            <a:spLocks noGrp="1"/>
          </p:cNvSpPr>
          <p:nvPr>
            <p:ph type="title"/>
          </p:nvPr>
        </p:nvSpPr>
        <p:spPr>
          <a:xfrm>
            <a:off x="3139082" y="279916"/>
            <a:ext cx="6004918" cy="756404"/>
          </a:xfrm>
          <a:prstGeom prst="rect">
            <a:avLst/>
          </a:prstGeom>
        </p:spPr>
        <p:txBody>
          <a:bodyPr>
            <a:normAutofit/>
          </a:bodyPr>
          <a:lstStyle/>
          <a:p>
            <a:pPr defTabSz="321457">
              <a:defRPr sz="3500" b="1">
                <a:solidFill>
                  <a:srgbClr val="000000"/>
                </a:solidFill>
                <a:latin typeface="Times New Roman"/>
                <a:ea typeface="Times New Roman"/>
                <a:cs typeface="Times New Roman"/>
                <a:sym typeface="Times New Roman"/>
              </a:defRPr>
            </a:pPr>
            <a:r>
              <a:rPr sz="3200" dirty="0" smtClean="0">
                <a:solidFill>
                  <a:srgbClr val="FFFFFF"/>
                </a:solidFill>
              </a:rPr>
              <a:t>Healthy </a:t>
            </a:r>
            <a:r>
              <a:rPr sz="3200" dirty="0">
                <a:solidFill>
                  <a:srgbClr val="FFFFFF"/>
                </a:solidFill>
              </a:rPr>
              <a:t>mouth = Healthy body</a:t>
            </a:r>
          </a:p>
        </p:txBody>
      </p:sp>
      <p:sp>
        <p:nvSpPr>
          <p:cNvPr id="136" name="Shape 136"/>
          <p:cNvSpPr>
            <a:spLocks noGrp="1"/>
          </p:cNvSpPr>
          <p:nvPr>
            <p:ph type="body" idx="1"/>
          </p:nvPr>
        </p:nvSpPr>
        <p:spPr>
          <a:xfrm>
            <a:off x="60961" y="1264920"/>
            <a:ext cx="8983980" cy="4663439"/>
          </a:xfrm>
          <a:prstGeom prst="rect">
            <a:avLst/>
          </a:prstGeom>
        </p:spPr>
        <p:txBody>
          <a:bodyPr>
            <a:noAutofit/>
          </a:bodyPr>
          <a:lstStyle/>
          <a:p>
            <a:pPr marL="281275" indent="-281275" defTabSz="308063">
              <a:spcBef>
                <a:spcPts val="1200"/>
              </a:spcBef>
              <a:buBlip>
                <a:blip r:embed="rId2"/>
              </a:buBlip>
              <a:defRPr sz="2325">
                <a:solidFill>
                  <a:srgbClr val="000000"/>
                </a:solidFill>
                <a:latin typeface="Times New Roman"/>
                <a:ea typeface="Times New Roman"/>
                <a:cs typeface="Times New Roman"/>
                <a:sym typeface="Times New Roman"/>
              </a:defRPr>
            </a:pPr>
            <a:r>
              <a:rPr sz="2000" b="1" dirty="0">
                <a:latin typeface="Calibri" panose="020F0502020204030204" pitchFamily="34" charset="0"/>
              </a:rPr>
              <a:t>Taking care of your teeth </a:t>
            </a:r>
            <a:r>
              <a:rPr sz="2000" b="1" dirty="0" smtClean="0">
                <a:latin typeface="Calibri" panose="020F0502020204030204" pitchFamily="34" charset="0"/>
              </a:rPr>
              <a:t>isn</a:t>
            </a:r>
            <a:r>
              <a:rPr lang="en-US" sz="2000" b="1" dirty="0" smtClean="0">
                <a:latin typeface="Calibri" panose="020F0502020204030204" pitchFamily="34" charset="0"/>
              </a:rPr>
              <a:t>’</a:t>
            </a:r>
            <a:r>
              <a:rPr sz="2000" b="1" dirty="0" smtClean="0">
                <a:latin typeface="Calibri" panose="020F0502020204030204" pitchFamily="34" charset="0"/>
              </a:rPr>
              <a:t>t </a:t>
            </a:r>
            <a:r>
              <a:rPr sz="2000" b="1" dirty="0">
                <a:latin typeface="Calibri" panose="020F0502020204030204" pitchFamily="34" charset="0"/>
              </a:rPr>
              <a:t>just about having a nice smile and pleasant breath. Recent research has found a number of links between Oral and Overall Health</a:t>
            </a:r>
          </a:p>
          <a:p>
            <a:pPr marL="281275" indent="-281275" defTabSz="308063">
              <a:spcBef>
                <a:spcPts val="1200"/>
              </a:spcBef>
              <a:buBlip>
                <a:blip r:embed="rId2"/>
              </a:buBlip>
              <a:defRPr sz="2325">
                <a:solidFill>
                  <a:srgbClr val="000000"/>
                </a:solidFill>
                <a:latin typeface="Times New Roman"/>
                <a:ea typeface="Times New Roman"/>
                <a:cs typeface="Times New Roman"/>
                <a:sym typeface="Times New Roman"/>
              </a:defRPr>
            </a:pPr>
            <a:r>
              <a:rPr sz="2000" b="1" dirty="0">
                <a:latin typeface="Calibri" panose="020F0502020204030204" pitchFamily="34" charset="0"/>
              </a:rPr>
              <a:t>Sugar-laden diet will contribute to tooth decay and gum problems</a:t>
            </a:r>
          </a:p>
          <a:p>
            <a:pPr marL="281275" indent="-281275" defTabSz="308063">
              <a:spcBef>
                <a:spcPts val="1200"/>
              </a:spcBef>
              <a:buBlip>
                <a:blip r:embed="rId2"/>
              </a:buBlip>
              <a:defRPr sz="2325">
                <a:solidFill>
                  <a:srgbClr val="000000"/>
                </a:solidFill>
                <a:latin typeface="Times New Roman"/>
                <a:ea typeface="Times New Roman"/>
                <a:cs typeface="Times New Roman"/>
                <a:sym typeface="Times New Roman"/>
              </a:defRPr>
            </a:pPr>
            <a:r>
              <a:rPr sz="2000" b="1" dirty="0">
                <a:latin typeface="Calibri" panose="020F0502020204030204" pitchFamily="34" charset="0"/>
              </a:rPr>
              <a:t>Smoking (cigarettes/cigars other tobacco) can cause gum disease, tooth decay and oral cancer</a:t>
            </a:r>
          </a:p>
          <a:p>
            <a:pPr marL="281275" indent="-281275" defTabSz="308063">
              <a:spcBef>
                <a:spcPts val="1200"/>
              </a:spcBef>
              <a:buBlip>
                <a:blip r:embed="rId2"/>
              </a:buBlip>
              <a:defRPr sz="2325">
                <a:solidFill>
                  <a:srgbClr val="000000"/>
                </a:solidFill>
                <a:latin typeface="Times New Roman"/>
                <a:ea typeface="Times New Roman"/>
                <a:cs typeface="Times New Roman"/>
                <a:sym typeface="Times New Roman"/>
              </a:defRPr>
            </a:pPr>
            <a:r>
              <a:rPr sz="2000" b="1" dirty="0">
                <a:latin typeface="Calibri" panose="020F0502020204030204" pitchFamily="34" charset="0"/>
              </a:rPr>
              <a:t>Drinking alcohol can contribute to oral problems indirectly by resulting in a dehydrated mouth, which can allow bacteria to run rampant</a:t>
            </a:r>
          </a:p>
          <a:p>
            <a:pPr marL="281275" indent="-281275" defTabSz="308063">
              <a:spcBef>
                <a:spcPts val="1200"/>
              </a:spcBef>
              <a:buBlip>
                <a:blip r:embed="rId2"/>
              </a:buBlip>
              <a:defRPr sz="2325">
                <a:solidFill>
                  <a:srgbClr val="000000"/>
                </a:solidFill>
                <a:latin typeface="Times New Roman"/>
                <a:ea typeface="Times New Roman"/>
                <a:cs typeface="Times New Roman"/>
                <a:sym typeface="Times New Roman"/>
              </a:defRPr>
            </a:pPr>
            <a:r>
              <a:rPr sz="2000" b="1" dirty="0">
                <a:latin typeface="Calibri" panose="020F0502020204030204" pitchFamily="34" charset="0"/>
              </a:rPr>
              <a:t>Changes in weight. For those who wear dentures, changes in body weight tend to affect the way dentures fit. To help maintain a healthy weight and fight tooth decay, the ADA advises people to eat a diet rich in high-fiber fruits and vegetables</a:t>
            </a:r>
          </a:p>
          <a:p>
            <a:pPr marL="281275" indent="-281275" defTabSz="308063">
              <a:spcBef>
                <a:spcPts val="1200"/>
              </a:spcBef>
              <a:buBlip>
                <a:blip r:embed="rId2"/>
              </a:buBlip>
              <a:defRPr sz="2325">
                <a:solidFill>
                  <a:srgbClr val="000000"/>
                </a:solidFill>
                <a:latin typeface="Times New Roman"/>
                <a:ea typeface="Times New Roman"/>
                <a:cs typeface="Times New Roman"/>
                <a:sym typeface="Times New Roman"/>
              </a:defRPr>
            </a:pPr>
            <a:r>
              <a:rPr sz="2000" b="1" dirty="0">
                <a:latin typeface="Calibri" panose="020F0502020204030204" pitchFamily="34" charset="0"/>
              </a:rPr>
              <a:t>Medication There are 200 to 400 medications, prescription or OTC that have the side effect of drying up saliva. Dry mouth is prone to gum disease and tooth decay, as well as bad breath.”</a:t>
            </a:r>
          </a:p>
        </p:txBody>
      </p:sp>
      <p:sp>
        <p:nvSpPr>
          <p:cNvPr id="2" name="Slide Number Placeholder 1"/>
          <p:cNvSpPr>
            <a:spLocks noGrp="1"/>
          </p:cNvSpPr>
          <p:nvPr>
            <p:ph type="sldNum" sz="quarter" idx="2"/>
          </p:nvPr>
        </p:nvSpPr>
        <p:spPr/>
        <p:txBody>
          <a:bodyPr/>
          <a:lstStyle/>
          <a:p>
            <a:fld id="{86CB4B4D-7CA3-9044-876B-883B54F8677D}" type="slidenum">
              <a:rPr lang="en-US" smtClean="0"/>
              <a:pPr/>
              <a:t>23</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750">
        <p:dissolv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8" name="Shape 138"/>
          <p:cNvSpPr>
            <a:spLocks noGrp="1"/>
          </p:cNvSpPr>
          <p:nvPr>
            <p:ph type="title"/>
          </p:nvPr>
        </p:nvSpPr>
        <p:spPr>
          <a:xfrm>
            <a:off x="3444240" y="365760"/>
            <a:ext cx="5501998" cy="576858"/>
          </a:xfrm>
          <a:prstGeom prst="rect">
            <a:avLst/>
          </a:prstGeom>
        </p:spPr>
        <p:txBody>
          <a:bodyPr>
            <a:normAutofit/>
          </a:bodyPr>
          <a:lstStyle>
            <a:lvl1pPr algn="ctr">
              <a:spcBef>
                <a:spcPts val="4200"/>
              </a:spcBef>
              <a:defRPr sz="3500">
                <a:solidFill>
                  <a:srgbClr val="000000"/>
                </a:solidFill>
              </a:defRPr>
            </a:lvl1pPr>
          </a:lstStyle>
          <a:p>
            <a:r>
              <a:rPr lang="en-US" sz="2800" b="1" dirty="0" smtClean="0">
                <a:solidFill>
                  <a:srgbClr val="FFFFFF"/>
                </a:solidFill>
              </a:rPr>
              <a:t>Conditions </a:t>
            </a:r>
            <a:r>
              <a:rPr sz="2800" b="1" dirty="0" smtClean="0">
                <a:solidFill>
                  <a:srgbClr val="FFFFFF"/>
                </a:solidFill>
              </a:rPr>
              <a:t>linked </a:t>
            </a:r>
            <a:r>
              <a:rPr sz="2800" b="1" dirty="0">
                <a:solidFill>
                  <a:srgbClr val="FFFFFF"/>
                </a:solidFill>
              </a:rPr>
              <a:t>to oral </a:t>
            </a:r>
            <a:r>
              <a:rPr sz="2800" b="1" dirty="0" smtClean="0">
                <a:solidFill>
                  <a:srgbClr val="FFFFFF"/>
                </a:solidFill>
              </a:rPr>
              <a:t>health</a:t>
            </a:r>
            <a:endParaRPr sz="2800" b="1" dirty="0">
              <a:solidFill>
                <a:srgbClr val="FFFFFF"/>
              </a:solidFill>
            </a:endParaRPr>
          </a:p>
        </p:txBody>
      </p:sp>
      <p:sp>
        <p:nvSpPr>
          <p:cNvPr id="139" name="Shape 139"/>
          <p:cNvSpPr>
            <a:spLocks noGrp="1"/>
          </p:cNvSpPr>
          <p:nvPr>
            <p:ph type="body" idx="1"/>
          </p:nvPr>
        </p:nvSpPr>
        <p:spPr>
          <a:xfrm>
            <a:off x="143395" y="1097281"/>
            <a:ext cx="8863803" cy="4993006"/>
          </a:xfrm>
          <a:prstGeom prst="rect">
            <a:avLst/>
          </a:prstGeom>
        </p:spPr>
        <p:txBody>
          <a:bodyPr>
            <a:noAutofit/>
          </a:bodyPr>
          <a:lstStyle/>
          <a:p>
            <a:pPr marL="247522" indent="-247522" defTabSz="271096">
              <a:spcBef>
                <a:spcPts val="600"/>
              </a:spcBef>
              <a:buBlip>
                <a:blip r:embed="rId2"/>
              </a:buBlip>
              <a:defRPr sz="2046">
                <a:solidFill>
                  <a:srgbClr val="000000"/>
                </a:solidFill>
                <a:latin typeface="Times New Roman"/>
                <a:ea typeface="Times New Roman"/>
                <a:cs typeface="Times New Roman"/>
                <a:sym typeface="Times New Roman"/>
              </a:defRPr>
            </a:pPr>
            <a:r>
              <a:rPr sz="1800" b="1" dirty="0" smtClean="0">
                <a:latin typeface="Calibri" panose="020F0502020204030204" pitchFamily="34" charset="0"/>
              </a:rPr>
              <a:t>Endocarditis </a:t>
            </a:r>
            <a:r>
              <a:rPr sz="1800" b="1" dirty="0">
                <a:latin typeface="Calibri" panose="020F0502020204030204" pitchFamily="34" charset="0"/>
              </a:rPr>
              <a:t>is </a:t>
            </a:r>
            <a:r>
              <a:rPr sz="1800" dirty="0">
                <a:latin typeface="Calibri" panose="020F0502020204030204" pitchFamily="34" charset="0"/>
              </a:rPr>
              <a:t>an infection of the inner lining of your heart (endocardium). It can occur when germs from your mouth and other parts of body travel by bloodstream and attach to damaged areas in your heart</a:t>
            </a:r>
          </a:p>
          <a:p>
            <a:pPr marL="247522" indent="-247522" defTabSz="271096">
              <a:spcBef>
                <a:spcPts val="600"/>
              </a:spcBef>
              <a:buBlip>
                <a:blip r:embed="rId2"/>
              </a:buBlip>
              <a:defRPr sz="2046">
                <a:solidFill>
                  <a:srgbClr val="000000"/>
                </a:solidFill>
                <a:latin typeface="Times New Roman"/>
                <a:ea typeface="Times New Roman"/>
                <a:cs typeface="Times New Roman"/>
                <a:sym typeface="Times New Roman"/>
              </a:defRPr>
            </a:pPr>
            <a:r>
              <a:rPr sz="1800" b="1" dirty="0">
                <a:latin typeface="Calibri" panose="020F0502020204030204" pitchFamily="34" charset="0"/>
              </a:rPr>
              <a:t>Cardiovascular disease.</a:t>
            </a:r>
            <a:r>
              <a:rPr sz="1800" dirty="0">
                <a:latin typeface="Calibri" panose="020F0502020204030204" pitchFamily="34" charset="0"/>
              </a:rPr>
              <a:t> Heart disease and stroke might be linked to the inflammation and infections that oral bacteria can cause</a:t>
            </a:r>
          </a:p>
          <a:p>
            <a:pPr marL="247522" indent="-247522" defTabSz="271096">
              <a:spcBef>
                <a:spcPts val="600"/>
              </a:spcBef>
              <a:buBlip>
                <a:blip r:embed="rId2"/>
              </a:buBlip>
              <a:defRPr sz="2046">
                <a:solidFill>
                  <a:srgbClr val="000000"/>
                </a:solidFill>
                <a:latin typeface="Times New Roman"/>
                <a:ea typeface="Times New Roman"/>
                <a:cs typeface="Times New Roman"/>
                <a:sym typeface="Times New Roman"/>
              </a:defRPr>
            </a:pPr>
            <a:r>
              <a:rPr sz="1800" b="1" dirty="0">
                <a:latin typeface="Calibri" panose="020F0502020204030204" pitchFamily="34" charset="0"/>
              </a:rPr>
              <a:t>Pregnancy and birth</a:t>
            </a:r>
            <a:r>
              <a:rPr sz="1800" dirty="0">
                <a:latin typeface="Calibri" panose="020F0502020204030204" pitchFamily="34" charset="0"/>
              </a:rPr>
              <a:t> Periodontitis has been linked to premature birth </a:t>
            </a:r>
            <a:r>
              <a:rPr lang="en-US" sz="1800" dirty="0" smtClean="0">
                <a:latin typeface="Calibri" panose="020F0502020204030204" pitchFamily="34" charset="0"/>
              </a:rPr>
              <a:t>and low birth </a:t>
            </a:r>
            <a:r>
              <a:rPr sz="1800" dirty="0" smtClean="0">
                <a:latin typeface="Calibri" panose="020F0502020204030204" pitchFamily="34" charset="0"/>
              </a:rPr>
              <a:t>weight</a:t>
            </a:r>
            <a:endParaRPr sz="1800" dirty="0">
              <a:latin typeface="Calibri" panose="020F0502020204030204" pitchFamily="34" charset="0"/>
            </a:endParaRPr>
          </a:p>
          <a:p>
            <a:pPr marL="247522" indent="-247522" defTabSz="271096">
              <a:spcBef>
                <a:spcPts val="600"/>
              </a:spcBef>
              <a:buBlip>
                <a:blip r:embed="rId2"/>
              </a:buBlip>
              <a:defRPr sz="2046">
                <a:solidFill>
                  <a:srgbClr val="000000"/>
                </a:solidFill>
                <a:latin typeface="Times New Roman"/>
                <a:ea typeface="Times New Roman"/>
                <a:cs typeface="Times New Roman"/>
                <a:sym typeface="Times New Roman"/>
              </a:defRPr>
            </a:pPr>
            <a:r>
              <a:rPr sz="1800" b="1" dirty="0">
                <a:latin typeface="Calibri" panose="020F0502020204030204" pitchFamily="34" charset="0"/>
              </a:rPr>
              <a:t>Diabetes </a:t>
            </a:r>
            <a:r>
              <a:rPr sz="1800" dirty="0">
                <a:latin typeface="Calibri" panose="020F0502020204030204" pitchFamily="34" charset="0"/>
              </a:rPr>
              <a:t>Gum disease appears to be more frequent and severe among people who have diabetes. Research also shows that people who have gum disease have a harder time controlling their blood sugar levels</a:t>
            </a:r>
          </a:p>
          <a:p>
            <a:pPr marL="247522" indent="-247522" defTabSz="271096">
              <a:spcBef>
                <a:spcPts val="600"/>
              </a:spcBef>
              <a:buBlip>
                <a:blip r:embed="rId2"/>
              </a:buBlip>
              <a:defRPr sz="2046">
                <a:solidFill>
                  <a:srgbClr val="000000"/>
                </a:solidFill>
                <a:latin typeface="Times New Roman"/>
                <a:ea typeface="Times New Roman"/>
                <a:cs typeface="Times New Roman"/>
                <a:sym typeface="Times New Roman"/>
              </a:defRPr>
            </a:pPr>
            <a:r>
              <a:rPr sz="1800" b="1" dirty="0">
                <a:latin typeface="Calibri" panose="020F0502020204030204" pitchFamily="34" charset="0"/>
              </a:rPr>
              <a:t>HIV/AIDS.</a:t>
            </a:r>
            <a:r>
              <a:rPr sz="1800" dirty="0">
                <a:latin typeface="Calibri" panose="020F0502020204030204" pitchFamily="34" charset="0"/>
              </a:rPr>
              <a:t> Oral problems, such as painful mucosal lesions, are common in people who have HIV/AIDS</a:t>
            </a:r>
          </a:p>
          <a:p>
            <a:pPr marL="247522" indent="-247522" defTabSz="271096">
              <a:spcBef>
                <a:spcPts val="600"/>
              </a:spcBef>
              <a:buBlip>
                <a:blip r:embed="rId2"/>
              </a:buBlip>
              <a:defRPr sz="2046">
                <a:solidFill>
                  <a:srgbClr val="000000"/>
                </a:solidFill>
                <a:latin typeface="Times New Roman"/>
                <a:ea typeface="Times New Roman"/>
                <a:cs typeface="Times New Roman"/>
                <a:sym typeface="Times New Roman"/>
              </a:defRPr>
            </a:pPr>
            <a:r>
              <a:rPr sz="1800" b="1" dirty="0">
                <a:latin typeface="Calibri" panose="020F0502020204030204" pitchFamily="34" charset="0"/>
              </a:rPr>
              <a:t>Osteoporosis </a:t>
            </a:r>
            <a:r>
              <a:rPr sz="1800" dirty="0">
                <a:latin typeface="Calibri" panose="020F0502020204030204" pitchFamily="34" charset="0"/>
              </a:rPr>
              <a:t>causes bones to become weak and brittle — may cause periodontal bone loss and tooth loss</a:t>
            </a:r>
          </a:p>
          <a:p>
            <a:pPr marL="247522" indent="-247522" defTabSz="271096">
              <a:spcBef>
                <a:spcPts val="600"/>
              </a:spcBef>
              <a:buBlip>
                <a:blip r:embed="rId2"/>
              </a:buBlip>
              <a:defRPr sz="2046">
                <a:solidFill>
                  <a:srgbClr val="000000"/>
                </a:solidFill>
                <a:latin typeface="Times New Roman"/>
                <a:ea typeface="Times New Roman"/>
                <a:cs typeface="Times New Roman"/>
                <a:sym typeface="Times New Roman"/>
              </a:defRPr>
            </a:pPr>
            <a:r>
              <a:rPr sz="1800" b="1" dirty="0" smtClean="0">
                <a:latin typeface="Calibri" panose="020F0502020204030204" pitchFamily="34" charset="0"/>
              </a:rPr>
              <a:t>Alzheimer</a:t>
            </a:r>
            <a:r>
              <a:rPr lang="en-US" sz="1800" b="1" dirty="0" smtClean="0">
                <a:latin typeface="Calibri" panose="020F0502020204030204" pitchFamily="34" charset="0"/>
              </a:rPr>
              <a:t>’</a:t>
            </a:r>
            <a:r>
              <a:rPr sz="1800" b="1" dirty="0" smtClean="0">
                <a:latin typeface="Calibri" panose="020F0502020204030204" pitchFamily="34" charset="0"/>
              </a:rPr>
              <a:t>s </a:t>
            </a:r>
            <a:r>
              <a:rPr sz="1800" b="1" dirty="0">
                <a:latin typeface="Calibri" panose="020F0502020204030204" pitchFamily="34" charset="0"/>
              </a:rPr>
              <a:t>disease.</a:t>
            </a:r>
            <a:r>
              <a:rPr sz="1800" dirty="0">
                <a:latin typeface="Calibri" panose="020F0502020204030204" pitchFamily="34" charset="0"/>
              </a:rPr>
              <a:t> Tooth loss before age 35 might be a risk factor for </a:t>
            </a:r>
            <a:r>
              <a:rPr sz="1800" dirty="0" smtClean="0">
                <a:latin typeface="Calibri" panose="020F0502020204030204" pitchFamily="34" charset="0"/>
              </a:rPr>
              <a:t>Alzheimer</a:t>
            </a:r>
            <a:r>
              <a:rPr lang="en-US" sz="1800" dirty="0" smtClean="0">
                <a:latin typeface="Calibri" panose="020F0502020204030204" pitchFamily="34" charset="0"/>
              </a:rPr>
              <a:t>s</a:t>
            </a:r>
            <a:endParaRPr sz="1800" dirty="0">
              <a:latin typeface="Calibri" panose="020F0502020204030204" pitchFamily="34" charset="0"/>
            </a:endParaRPr>
          </a:p>
          <a:p>
            <a:pPr marL="247522" indent="-247522" defTabSz="271096">
              <a:spcBef>
                <a:spcPts val="600"/>
              </a:spcBef>
              <a:buBlip>
                <a:blip r:embed="rId2"/>
              </a:buBlip>
              <a:defRPr sz="2046">
                <a:solidFill>
                  <a:srgbClr val="000000"/>
                </a:solidFill>
                <a:latin typeface="Times New Roman"/>
                <a:ea typeface="Times New Roman"/>
                <a:cs typeface="Times New Roman"/>
                <a:sym typeface="Times New Roman"/>
              </a:defRPr>
            </a:pPr>
            <a:r>
              <a:rPr sz="1800" b="1" dirty="0" err="1" smtClean="0">
                <a:latin typeface="Calibri" panose="020F0502020204030204" pitchFamily="34" charset="0"/>
              </a:rPr>
              <a:t>Sjogren</a:t>
            </a:r>
            <a:r>
              <a:rPr lang="en-US" sz="1800" b="1" dirty="0" err="1" smtClean="0">
                <a:latin typeface="Calibri" panose="020F0502020204030204" pitchFamily="34" charset="0"/>
              </a:rPr>
              <a:t>’</a:t>
            </a:r>
            <a:r>
              <a:rPr sz="1800" b="1" dirty="0" err="1" smtClean="0">
                <a:latin typeface="Calibri" panose="020F0502020204030204" pitchFamily="34" charset="0"/>
              </a:rPr>
              <a:t>s</a:t>
            </a:r>
            <a:r>
              <a:rPr sz="1800" b="1" dirty="0" smtClean="0">
                <a:latin typeface="Calibri" panose="020F0502020204030204" pitchFamily="34" charset="0"/>
              </a:rPr>
              <a:t> </a:t>
            </a:r>
            <a:r>
              <a:rPr sz="1800" b="1" dirty="0">
                <a:latin typeface="Calibri" panose="020F0502020204030204" pitchFamily="34" charset="0"/>
              </a:rPr>
              <a:t>syndrome </a:t>
            </a:r>
            <a:r>
              <a:rPr sz="1800" dirty="0">
                <a:latin typeface="Calibri" panose="020F0502020204030204" pitchFamily="34" charset="0"/>
              </a:rPr>
              <a:t>— an immune system disorder that causes dry mouth and possibly oral disease</a:t>
            </a:r>
          </a:p>
        </p:txBody>
      </p:sp>
      <p:sp>
        <p:nvSpPr>
          <p:cNvPr id="2" name="Slide Number Placeholder 1"/>
          <p:cNvSpPr>
            <a:spLocks noGrp="1"/>
          </p:cNvSpPr>
          <p:nvPr>
            <p:ph type="sldNum" sz="quarter" idx="2"/>
          </p:nvPr>
        </p:nvSpPr>
        <p:spPr/>
        <p:txBody>
          <a:bodyPr/>
          <a:lstStyle/>
          <a:p>
            <a:fld id="{86CB4B4D-7CA3-9044-876B-883B54F8677D}" type="slidenum">
              <a:rPr lang="en-US" smtClean="0"/>
              <a:pPr/>
              <a:t>24</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750">
        <p:dissolv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 name="Shape 141"/>
          <p:cNvSpPr>
            <a:spLocks noGrp="1"/>
          </p:cNvSpPr>
          <p:nvPr>
            <p:ph type="title"/>
          </p:nvPr>
        </p:nvSpPr>
        <p:spPr>
          <a:xfrm>
            <a:off x="3573780" y="342900"/>
            <a:ext cx="5452444" cy="556436"/>
          </a:xfrm>
          <a:prstGeom prst="rect">
            <a:avLst/>
          </a:prstGeom>
        </p:spPr>
        <p:txBody>
          <a:bodyPr>
            <a:noAutofit/>
          </a:bodyPr>
          <a:lstStyle>
            <a:lvl1pPr algn="ctr">
              <a:lnSpc>
                <a:spcPct val="120000"/>
              </a:lnSpc>
              <a:spcBef>
                <a:spcPts val="2400"/>
              </a:spcBef>
              <a:defRPr sz="3200">
                <a:solidFill>
                  <a:srgbClr val="000000"/>
                </a:solidFill>
              </a:defRPr>
            </a:lvl1pPr>
          </a:lstStyle>
          <a:p>
            <a:r>
              <a:rPr sz="2800" b="1" dirty="0">
                <a:solidFill>
                  <a:srgbClr val="FFFFFF"/>
                </a:solidFill>
                <a:latin typeface="Calibri" panose="020F0502020204030204" pitchFamily="34" charset="0"/>
              </a:rPr>
              <a:t>How can I protect my oral health?</a:t>
            </a:r>
          </a:p>
        </p:txBody>
      </p:sp>
      <p:sp>
        <p:nvSpPr>
          <p:cNvPr id="142" name="Shape 142"/>
          <p:cNvSpPr>
            <a:spLocks noGrp="1"/>
          </p:cNvSpPr>
          <p:nvPr>
            <p:ph type="body" sz="half" idx="1"/>
          </p:nvPr>
        </p:nvSpPr>
        <p:spPr>
          <a:xfrm>
            <a:off x="47108" y="1326105"/>
            <a:ext cx="4961473" cy="4554141"/>
          </a:xfrm>
          <a:prstGeom prst="rect">
            <a:avLst/>
          </a:prstGeom>
        </p:spPr>
        <p:txBody>
          <a:bodyPr>
            <a:noAutofit/>
          </a:bodyPr>
          <a:lstStyle/>
          <a:p>
            <a:pPr marL="199303" indent="-199303" defTabSz="295741">
              <a:spcBef>
                <a:spcPts val="1195"/>
              </a:spcBef>
              <a:buBlip>
                <a:blip r:embed="rId2"/>
              </a:buBlip>
              <a:defRPr sz="2016">
                <a:solidFill>
                  <a:srgbClr val="000000"/>
                </a:solidFill>
              </a:defRPr>
            </a:pPr>
            <a:r>
              <a:rPr sz="2000" b="1" dirty="0"/>
              <a:t>Practice good oral hygiene every day</a:t>
            </a:r>
          </a:p>
          <a:p>
            <a:pPr marL="199303" indent="-199303" defTabSz="295741">
              <a:spcBef>
                <a:spcPts val="1195"/>
              </a:spcBef>
              <a:buBlip>
                <a:blip r:embed="rId2"/>
              </a:buBlip>
              <a:defRPr sz="2016">
                <a:solidFill>
                  <a:srgbClr val="000000"/>
                </a:solidFill>
              </a:defRPr>
            </a:pPr>
            <a:r>
              <a:rPr sz="2000" b="1" dirty="0"/>
              <a:t>Brush your teeth at least twice a day</a:t>
            </a:r>
          </a:p>
          <a:p>
            <a:pPr marL="199303" indent="-199303" defTabSz="295741">
              <a:spcBef>
                <a:spcPts val="1195"/>
              </a:spcBef>
              <a:buBlip>
                <a:blip r:embed="rId2"/>
              </a:buBlip>
              <a:defRPr sz="2016">
                <a:solidFill>
                  <a:srgbClr val="000000"/>
                </a:solidFill>
              </a:defRPr>
            </a:pPr>
            <a:r>
              <a:rPr sz="2000" b="1" dirty="0"/>
              <a:t>Floss daily</a:t>
            </a:r>
          </a:p>
          <a:p>
            <a:pPr marL="199303" indent="-199303" defTabSz="295741">
              <a:spcBef>
                <a:spcPts val="1195"/>
              </a:spcBef>
              <a:buBlip>
                <a:blip r:embed="rId2"/>
              </a:buBlip>
              <a:defRPr sz="2016">
                <a:solidFill>
                  <a:srgbClr val="000000"/>
                </a:solidFill>
              </a:defRPr>
            </a:pPr>
            <a:r>
              <a:rPr sz="2000" b="1" dirty="0"/>
              <a:t>Eat a healthy diet and limit between-meal snacks</a:t>
            </a:r>
          </a:p>
          <a:p>
            <a:pPr marL="199303" indent="-199303" defTabSz="295741">
              <a:spcBef>
                <a:spcPts val="1195"/>
              </a:spcBef>
              <a:buBlip>
                <a:blip r:embed="rId2"/>
              </a:buBlip>
              <a:defRPr sz="2016">
                <a:solidFill>
                  <a:srgbClr val="000000"/>
                </a:solidFill>
              </a:defRPr>
            </a:pPr>
            <a:r>
              <a:rPr sz="2000" b="1" dirty="0"/>
              <a:t>Replace your toothbrush every three to four months or sooner if bristles are frayed</a:t>
            </a:r>
          </a:p>
          <a:p>
            <a:pPr marL="199303" indent="-199303" defTabSz="295741">
              <a:spcBef>
                <a:spcPts val="1195"/>
              </a:spcBef>
              <a:buBlip>
                <a:blip r:embed="rId2"/>
              </a:buBlip>
              <a:defRPr sz="2016">
                <a:solidFill>
                  <a:srgbClr val="000000"/>
                </a:solidFill>
              </a:defRPr>
            </a:pPr>
            <a:r>
              <a:rPr sz="2000" b="1" dirty="0"/>
              <a:t>Schedule regular dental checkups</a:t>
            </a:r>
          </a:p>
          <a:p>
            <a:pPr marL="199303" indent="-199303" defTabSz="295741">
              <a:spcBef>
                <a:spcPts val="1195"/>
              </a:spcBef>
              <a:buBlip>
                <a:blip r:embed="rId2"/>
              </a:buBlip>
              <a:defRPr sz="2016">
                <a:solidFill>
                  <a:srgbClr val="000000"/>
                </a:solidFill>
              </a:defRPr>
            </a:pPr>
            <a:r>
              <a:rPr sz="2000" b="1" dirty="0"/>
              <a:t>Also, contact your dentist as soon as an oral health problem arises. Remember, taking care of your oral health is an investment in your overall health.</a:t>
            </a:r>
          </a:p>
        </p:txBody>
      </p:sp>
      <p:pic>
        <p:nvPicPr>
          <p:cNvPr id="143" name="Screen Shot 2015-12-20 at 10.59.51 PM.png"/>
          <p:cNvPicPr>
            <a:picLocks noChangeAspect="1"/>
          </p:cNvPicPr>
          <p:nvPr/>
        </p:nvPicPr>
        <p:blipFill>
          <a:blip r:embed="rId3">
            <a:extLst/>
          </a:blip>
          <a:stretch>
            <a:fillRect/>
          </a:stretch>
        </p:blipFill>
        <p:spPr>
          <a:xfrm>
            <a:off x="4929859" y="1644766"/>
            <a:ext cx="4096365" cy="3818773"/>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en-US" smtClean="0"/>
              <a:pPr/>
              <a:t>25</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750">
        <p:dissolv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638893" y="1364755"/>
            <a:ext cx="788670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800" b="1" smtClean="0">
                <a:solidFill>
                  <a:srgbClr val="000000"/>
                </a:solidFill>
              </a:rPr>
              <a:t>Four Priorities for 2016</a:t>
            </a:r>
            <a:endParaRPr lang="en-US" smtClean="0">
              <a:solidFill>
                <a:srgbClr val="000000"/>
              </a:solidFill>
            </a:endParaRPr>
          </a:p>
          <a:p>
            <a:pPr marL="514350" indent="-514350">
              <a:buFont typeface="+mj-lt"/>
              <a:buAutoNum type="arabicPeriod"/>
            </a:pPr>
            <a:r>
              <a:rPr lang="en-US" b="1" smtClean="0">
                <a:solidFill>
                  <a:srgbClr val="000000"/>
                </a:solidFill>
              </a:rPr>
              <a:t>At least 50% of Tajnid to attend monthly meetings where we discuss our Khalifa’s vision: “Save yourself and your families from a fire” in interactive discussions.</a:t>
            </a:r>
          </a:p>
          <a:p>
            <a:pPr marL="514350" indent="-514350">
              <a:buFont typeface="+mj-lt"/>
              <a:buAutoNum type="arabicPeriod"/>
            </a:pPr>
            <a:r>
              <a:rPr lang="en-US" b="1" smtClean="0">
                <a:solidFill>
                  <a:srgbClr val="000000"/>
                </a:solidFill>
              </a:rPr>
              <a:t>Help establish a culture of congregational Salat.</a:t>
            </a:r>
          </a:p>
          <a:p>
            <a:pPr marL="514350" indent="-514350">
              <a:buFont typeface="+mj-lt"/>
              <a:buAutoNum type="arabicPeriod"/>
            </a:pPr>
            <a:r>
              <a:rPr lang="en-US" b="1" smtClean="0">
                <a:solidFill>
                  <a:srgbClr val="000000"/>
                </a:solidFill>
              </a:rPr>
              <a:t>Help strengthen the love of Holy Quran.</a:t>
            </a:r>
          </a:p>
          <a:p>
            <a:pPr marL="514350" indent="-514350">
              <a:buFont typeface="+mj-lt"/>
              <a:buAutoNum type="arabicPeriod"/>
            </a:pPr>
            <a:r>
              <a:rPr lang="en-US" b="1" smtClean="0">
                <a:solidFill>
                  <a:srgbClr val="000000"/>
                </a:solidFill>
              </a:rPr>
              <a:t>More than 50% Tajnid to attend National Ijtima. The National Ijtema and Shura will take place in BRM on Sep 23-25, 2016. Please start planning now</a:t>
            </a:r>
            <a:endParaRPr lang="en-US" b="1" dirty="0">
              <a:solidFill>
                <a:srgbClr val="000000"/>
              </a:solidFill>
            </a:endParaRPr>
          </a:p>
        </p:txBody>
      </p:sp>
      <p:sp>
        <p:nvSpPr>
          <p:cNvPr id="4" name="Content Placeholder 2"/>
          <p:cNvSpPr txBox="1">
            <a:spLocks/>
          </p:cNvSpPr>
          <p:nvPr/>
        </p:nvSpPr>
        <p:spPr>
          <a:xfrm>
            <a:off x="4048109" y="381425"/>
            <a:ext cx="4500539" cy="778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smtClean="0">
                <a:solidFill>
                  <a:schemeClr val="bg1"/>
                </a:solidFill>
              </a:rPr>
              <a:t>National Reminders</a:t>
            </a:r>
            <a:endParaRPr lang="en-US" sz="3200" b="1" dirty="0">
              <a:solidFill>
                <a:schemeClr val="bg1"/>
              </a:solidFill>
            </a:endParaRPr>
          </a:p>
        </p:txBody>
      </p:sp>
      <p:sp>
        <p:nvSpPr>
          <p:cNvPr id="5" name="Slide Number Placeholder 4"/>
          <p:cNvSpPr>
            <a:spLocks noGrp="1"/>
          </p:cNvSpPr>
          <p:nvPr>
            <p:ph type="sldNum" sz="quarter" idx="12"/>
          </p:nvPr>
        </p:nvSpPr>
        <p:spPr/>
        <p:txBody>
          <a:bodyPr/>
          <a:lstStyle/>
          <a:p>
            <a:fld id="{D64212AE-C6D7-4DAE-B05A-60F3647E62E0}" type="slidenum">
              <a:rPr lang="en-US" smtClean="0"/>
              <a:t>26</a:t>
            </a:fld>
            <a:endParaRPr lang="en-US"/>
          </a:p>
        </p:txBody>
      </p:sp>
    </p:spTree>
    <p:extLst>
      <p:ext uri="{BB962C8B-B14F-4D97-AF65-F5344CB8AC3E}">
        <p14:creationId xmlns:p14="http://schemas.microsoft.com/office/powerpoint/2010/main" val="2521297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628650" y="1369453"/>
            <a:ext cx="78867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smtClean="0"/>
              <a:t>Local Reminders</a:t>
            </a:r>
          </a:p>
          <a:p>
            <a:pPr marL="971550" lvl="1" indent="-514350">
              <a:buFont typeface="+mj-lt"/>
              <a:buAutoNum type="arabicPeriod"/>
            </a:pPr>
            <a:r>
              <a:rPr lang="en-US" b="1" smtClean="0"/>
              <a:t>	</a:t>
            </a:r>
          </a:p>
          <a:p>
            <a:pPr marL="971550" lvl="1" indent="-514350">
              <a:buFont typeface="+mj-lt"/>
              <a:buAutoNum type="arabicPeriod"/>
            </a:pPr>
            <a:r>
              <a:rPr lang="en-US" b="1" smtClean="0"/>
              <a:t>	</a:t>
            </a:r>
            <a:endParaRPr lang="en-US" smtClean="0"/>
          </a:p>
          <a:p>
            <a:endParaRPr lang="en-US" smtClean="0"/>
          </a:p>
          <a:p>
            <a:endParaRPr lang="en-US" smtClean="0"/>
          </a:p>
          <a:p>
            <a:pPr marL="0" indent="0">
              <a:buFont typeface="Arial" panose="020B0604020202020204" pitchFamily="34" charset="0"/>
              <a:buNone/>
            </a:pPr>
            <a:endParaRPr lang="en-US" smtClean="0"/>
          </a:p>
          <a:p>
            <a:endParaRPr lang="en-US" smtClean="0"/>
          </a:p>
          <a:p>
            <a:endParaRPr lang="en-US" smtClean="0"/>
          </a:p>
          <a:p>
            <a:pPr marL="0" indent="0">
              <a:buFont typeface="Arial" panose="020B0604020202020204" pitchFamily="34" charset="0"/>
              <a:buNone/>
            </a:pPr>
            <a:r>
              <a:rPr lang="en-US" b="1" smtClean="0"/>
              <a:t>Dua</a:t>
            </a:r>
            <a:endParaRPr lang="en-US" b="1" dirty="0"/>
          </a:p>
        </p:txBody>
      </p:sp>
      <p:sp>
        <p:nvSpPr>
          <p:cNvPr id="3" name="Content Placeholder 2"/>
          <p:cNvSpPr txBox="1">
            <a:spLocks/>
          </p:cNvSpPr>
          <p:nvPr/>
        </p:nvSpPr>
        <p:spPr>
          <a:xfrm>
            <a:off x="4048109" y="381425"/>
            <a:ext cx="4500539" cy="778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smtClean="0">
                <a:solidFill>
                  <a:schemeClr val="bg1"/>
                </a:solidFill>
              </a:rPr>
              <a:t>Local Reminders</a:t>
            </a:r>
            <a:endParaRPr lang="en-US" sz="3200" b="1" dirty="0">
              <a:solidFill>
                <a:schemeClr val="bg1"/>
              </a:solidFill>
            </a:endParaRPr>
          </a:p>
        </p:txBody>
      </p:sp>
      <p:sp>
        <p:nvSpPr>
          <p:cNvPr id="4" name="Slide Number Placeholder 3"/>
          <p:cNvSpPr>
            <a:spLocks noGrp="1"/>
          </p:cNvSpPr>
          <p:nvPr>
            <p:ph type="sldNum" sz="quarter" idx="12"/>
          </p:nvPr>
        </p:nvSpPr>
        <p:spPr/>
        <p:txBody>
          <a:bodyPr/>
          <a:lstStyle/>
          <a:p>
            <a:fld id="{D64212AE-C6D7-4DAE-B05A-60F3647E62E0}" type="slidenum">
              <a:rPr lang="en-US" smtClean="0"/>
              <a:t>27</a:t>
            </a:fld>
            <a:endParaRPr lang="en-US"/>
          </a:p>
        </p:txBody>
      </p:sp>
    </p:spTree>
    <p:extLst>
      <p:ext uri="{BB962C8B-B14F-4D97-AF65-F5344CB8AC3E}">
        <p14:creationId xmlns:p14="http://schemas.microsoft.com/office/powerpoint/2010/main" val="20423759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7710" y="1376045"/>
            <a:ext cx="7524750" cy="4430395"/>
          </a:xfrm>
        </p:spPr>
        <p:txBody>
          <a:bodyPr>
            <a:noAutofit/>
          </a:bodyPr>
          <a:lstStyle/>
          <a:p>
            <a:pPr marL="0" lvl="0" indent="0">
              <a:buNone/>
            </a:pPr>
            <a:r>
              <a:rPr lang="en-US" sz="2400" b="1" dirty="0"/>
              <a:t>HOLY </a:t>
            </a:r>
            <a:r>
              <a:rPr lang="en-US" sz="2400" b="1" dirty="0" smtClean="0"/>
              <a:t>Qur’an </a:t>
            </a:r>
            <a:r>
              <a:rPr lang="en-US" sz="2400" b="1" dirty="0"/>
              <a:t>IS A PRECIOUS BLESSINGS AND A GREAT TREASURE</a:t>
            </a:r>
          </a:p>
          <a:p>
            <a:pPr marL="0" indent="0">
              <a:buNone/>
            </a:pPr>
            <a:r>
              <a:rPr lang="en-US" sz="2400" dirty="0"/>
              <a:t>Without the Holy </a:t>
            </a:r>
            <a:r>
              <a:rPr lang="en-US" sz="2400" dirty="0" smtClean="0"/>
              <a:t>Qur’an </a:t>
            </a:r>
            <a:r>
              <a:rPr lang="en-US" sz="2400" dirty="0"/>
              <a:t>the whole world would have been no better than a dirty clot of half formed flesh. Indeed it is book as compared to which all other scriptures and sources of guidance amount to nothing at all</a:t>
            </a:r>
            <a:r>
              <a:rPr lang="en-US" sz="2400" dirty="0" smtClean="0"/>
              <a:t>. The </a:t>
            </a:r>
            <a:r>
              <a:rPr lang="en-US" sz="2400" dirty="0"/>
              <a:t>Holy </a:t>
            </a:r>
            <a:r>
              <a:rPr lang="en-US" sz="2400" dirty="0" smtClean="0"/>
              <a:t>Qur’an </a:t>
            </a:r>
            <a:r>
              <a:rPr lang="en-US" sz="2400" dirty="0"/>
              <a:t>can purify man within a week, provided there is no attempt to get away from it in form and spirit. The </a:t>
            </a:r>
            <a:r>
              <a:rPr lang="en-US" sz="2400" dirty="0" smtClean="0"/>
              <a:t>Qur’an </a:t>
            </a:r>
            <a:r>
              <a:rPr lang="en-US" sz="2400" dirty="0"/>
              <a:t>can make you like the prophets, provided you do not try yourself to run away from it.</a:t>
            </a:r>
          </a:p>
          <a:p>
            <a:pPr marL="0" indent="0" algn="r">
              <a:buNone/>
            </a:pPr>
            <a:r>
              <a:rPr lang="en-US" sz="2000" i="1" dirty="0" smtClean="0"/>
              <a:t>Our Teaching, Page 26</a:t>
            </a:r>
            <a:endParaRPr lang="en-US" sz="2000" i="1" dirty="0"/>
          </a:p>
        </p:txBody>
      </p:sp>
      <p:sp>
        <p:nvSpPr>
          <p:cNvPr id="2" name="Rectangle 1"/>
          <p:cNvSpPr/>
          <p:nvPr/>
        </p:nvSpPr>
        <p:spPr>
          <a:xfrm>
            <a:off x="3488762" y="394454"/>
            <a:ext cx="5633145" cy="523220"/>
          </a:xfrm>
          <a:prstGeom prst="rect">
            <a:avLst/>
          </a:prstGeom>
        </p:spPr>
        <p:txBody>
          <a:bodyPr wrap="none">
            <a:spAutoFit/>
          </a:bodyPr>
          <a:lstStyle/>
          <a:p>
            <a:r>
              <a:rPr lang="en-US" sz="2800" b="1" dirty="0">
                <a:solidFill>
                  <a:schemeClr val="bg1"/>
                </a:solidFill>
              </a:rPr>
              <a:t>Why </a:t>
            </a:r>
            <a:r>
              <a:rPr lang="en-US" sz="2800" b="1" dirty="0" smtClean="0">
                <a:solidFill>
                  <a:schemeClr val="bg1"/>
                </a:solidFill>
              </a:rPr>
              <a:t>read </a:t>
            </a:r>
            <a:r>
              <a:rPr lang="en-US" sz="2800" b="1" dirty="0">
                <a:solidFill>
                  <a:schemeClr val="bg1"/>
                </a:solidFill>
              </a:rPr>
              <a:t>the Holy </a:t>
            </a:r>
            <a:r>
              <a:rPr lang="en-US" sz="2800" b="1" dirty="0" smtClean="0">
                <a:solidFill>
                  <a:schemeClr val="bg1"/>
                </a:solidFill>
              </a:rPr>
              <a:t>Qur’an regularly?</a:t>
            </a:r>
            <a:endParaRPr lang="en-US" sz="2800" b="1" dirty="0">
              <a:solidFill>
                <a:schemeClr val="bg1"/>
              </a:solidFill>
            </a:endParaRPr>
          </a:p>
        </p:txBody>
      </p:sp>
      <p:sp>
        <p:nvSpPr>
          <p:cNvPr id="4" name="Slide Number Placeholder 3"/>
          <p:cNvSpPr>
            <a:spLocks noGrp="1"/>
          </p:cNvSpPr>
          <p:nvPr>
            <p:ph type="sldNum" sz="quarter" idx="12"/>
          </p:nvPr>
        </p:nvSpPr>
        <p:spPr/>
        <p:txBody>
          <a:bodyPr/>
          <a:lstStyle/>
          <a:p>
            <a:fld id="{D64212AE-C6D7-4DAE-B05A-60F3647E62E0}" type="slidenum">
              <a:rPr lang="en-US" smtClean="0"/>
              <a:t>3</a:t>
            </a:fld>
            <a:endParaRPr lang="en-US"/>
          </a:p>
        </p:txBody>
      </p:sp>
    </p:spTree>
    <p:extLst>
      <p:ext uri="{BB962C8B-B14F-4D97-AF65-F5344CB8AC3E}">
        <p14:creationId xmlns:p14="http://schemas.microsoft.com/office/powerpoint/2010/main" val="34098625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7710" y="1396529"/>
            <a:ext cx="7886700" cy="4430395"/>
          </a:xfrm>
        </p:spPr>
        <p:txBody>
          <a:bodyPr>
            <a:noAutofit/>
          </a:bodyPr>
          <a:lstStyle/>
          <a:p>
            <a:pPr marL="0" indent="0">
              <a:buNone/>
            </a:pPr>
            <a:r>
              <a:rPr lang="en-US" sz="3200" b="1" dirty="0"/>
              <a:t>Rows of Angels</a:t>
            </a:r>
            <a:endParaRPr lang="en-US" sz="3200" dirty="0"/>
          </a:p>
          <a:p>
            <a:pPr marL="0" indent="0">
              <a:buNone/>
            </a:pPr>
            <a:r>
              <a:rPr lang="en-US" sz="3200" dirty="0"/>
              <a:t>And the Prophet (SAW) also said: “The rows of congregational prayer are like rows of angels on the fourth level of </a:t>
            </a:r>
            <a:r>
              <a:rPr lang="en-US" sz="3200"/>
              <a:t>heaven</a:t>
            </a:r>
            <a:r>
              <a:rPr lang="en-US" sz="3200" smtClean="0"/>
              <a:t>.”</a:t>
            </a:r>
          </a:p>
          <a:p>
            <a:pPr marL="0" indent="0" algn="r">
              <a:buNone/>
            </a:pPr>
            <a:r>
              <a:rPr lang="en-US" sz="3200" smtClean="0"/>
              <a:t>(</a:t>
            </a:r>
            <a:r>
              <a:rPr lang="en-US" sz="3200" dirty="0"/>
              <a:t>Al Bukhari)</a:t>
            </a:r>
          </a:p>
        </p:txBody>
      </p:sp>
      <p:sp>
        <p:nvSpPr>
          <p:cNvPr id="2" name="Rectangle 1"/>
          <p:cNvSpPr/>
          <p:nvPr/>
        </p:nvSpPr>
        <p:spPr>
          <a:xfrm>
            <a:off x="3462483" y="397076"/>
            <a:ext cx="5548891" cy="523220"/>
          </a:xfrm>
          <a:prstGeom prst="rect">
            <a:avLst/>
          </a:prstGeom>
        </p:spPr>
        <p:txBody>
          <a:bodyPr wrap="none">
            <a:spAutoFit/>
          </a:bodyPr>
          <a:lstStyle/>
          <a:p>
            <a:r>
              <a:rPr lang="en-US" sz="2800" b="1" dirty="0" smtClean="0">
                <a:solidFill>
                  <a:schemeClr val="bg1"/>
                </a:solidFill>
              </a:rPr>
              <a:t>Watching Our Congregational </a:t>
            </a:r>
            <a:r>
              <a:rPr lang="en-US" sz="2800" b="1" dirty="0" err="1" smtClean="0">
                <a:solidFill>
                  <a:schemeClr val="bg1"/>
                </a:solidFill>
              </a:rPr>
              <a:t>Salat</a:t>
            </a:r>
            <a:r>
              <a:rPr lang="en-US" sz="2800" b="1" dirty="0" smtClean="0">
                <a:solidFill>
                  <a:schemeClr val="bg1"/>
                </a:solidFill>
              </a:rPr>
              <a:t>!</a:t>
            </a:r>
            <a:endParaRPr lang="en-US" sz="2800" b="1" dirty="0">
              <a:solidFill>
                <a:schemeClr val="bg1"/>
              </a:solidFill>
            </a:endParaRPr>
          </a:p>
        </p:txBody>
      </p:sp>
      <p:sp>
        <p:nvSpPr>
          <p:cNvPr id="4" name="Slide Number Placeholder 3"/>
          <p:cNvSpPr>
            <a:spLocks noGrp="1"/>
          </p:cNvSpPr>
          <p:nvPr>
            <p:ph type="sldNum" sz="quarter" idx="12"/>
          </p:nvPr>
        </p:nvSpPr>
        <p:spPr/>
        <p:txBody>
          <a:bodyPr/>
          <a:lstStyle/>
          <a:p>
            <a:fld id="{D64212AE-C6D7-4DAE-B05A-60F3647E62E0}" type="slidenum">
              <a:rPr lang="en-US" smtClean="0"/>
              <a:t>4</a:t>
            </a:fld>
            <a:endParaRPr lang="en-US"/>
          </a:p>
        </p:txBody>
      </p:sp>
    </p:spTree>
    <p:extLst>
      <p:ext uri="{BB962C8B-B14F-4D97-AF65-F5344CB8AC3E}">
        <p14:creationId xmlns:p14="http://schemas.microsoft.com/office/powerpoint/2010/main" val="37342500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758960" y="1447800"/>
            <a:ext cx="7691620" cy="44674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dirty="0" smtClean="0">
                <a:solidFill>
                  <a:schemeClr val="tx1"/>
                </a:solidFill>
              </a:rPr>
              <a:t>Encouraging our children to marry early and help them choose right partners?</a:t>
            </a:r>
            <a:endParaRPr lang="en-US" sz="4500" dirty="0">
              <a:solidFill>
                <a:schemeClr val="tx1"/>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5</a:t>
            </a:fld>
            <a:endParaRPr lang="en-US"/>
          </a:p>
        </p:txBody>
      </p:sp>
    </p:spTree>
    <p:extLst>
      <p:ext uri="{BB962C8B-B14F-4D97-AF65-F5344CB8AC3E}">
        <p14:creationId xmlns:p14="http://schemas.microsoft.com/office/powerpoint/2010/main" val="272400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73381" y="1446111"/>
            <a:ext cx="4168898" cy="4401205"/>
          </a:xfrm>
          <a:prstGeom prst="rect">
            <a:avLst/>
          </a:prstGeom>
        </p:spPr>
        <p:txBody>
          <a:bodyPr wrap="square">
            <a:spAutoFit/>
          </a:bodyPr>
          <a:lstStyle/>
          <a:p>
            <a:r>
              <a:rPr lang="en-US" sz="2000" b="1" dirty="0" smtClean="0"/>
              <a:t>[2:222] </a:t>
            </a:r>
            <a:r>
              <a:rPr lang="en-US" sz="2000" b="1" dirty="0"/>
              <a:t>And marry not idolatrous women until they believe; even a believing bond-woman is better than an idolatress, although she may </a:t>
            </a:r>
            <a:r>
              <a:rPr lang="en-US" sz="2000" b="1" i="1" dirty="0"/>
              <a:t>highly</a:t>
            </a:r>
            <a:r>
              <a:rPr lang="en-US" sz="2000" b="1" dirty="0"/>
              <a:t> please you. And give not </a:t>
            </a:r>
            <a:r>
              <a:rPr lang="en-US" sz="2000" b="1" i="1" dirty="0"/>
              <a:t>believing women</a:t>
            </a:r>
            <a:r>
              <a:rPr lang="en-US" sz="2000" b="1" dirty="0"/>
              <a:t> in marriage to idolaters until they believe; </a:t>
            </a:r>
            <a:r>
              <a:rPr lang="en-US" sz="2000" b="1" i="1" dirty="0"/>
              <a:t>even</a:t>
            </a:r>
            <a:r>
              <a:rPr lang="en-US" sz="2000" b="1" dirty="0"/>
              <a:t> a believing slave is better than an idolater, although he may </a:t>
            </a:r>
            <a:r>
              <a:rPr lang="en-US" sz="2000" b="1" i="1" dirty="0"/>
              <a:t>highly</a:t>
            </a:r>
            <a:r>
              <a:rPr lang="en-US" sz="2000" b="1" dirty="0"/>
              <a:t> please you. These call to the Fire, but </a:t>
            </a:r>
            <a:r>
              <a:rPr lang="en-US" sz="2000" b="1" dirty="0" smtClean="0"/>
              <a:t>Allah </a:t>
            </a:r>
            <a:r>
              <a:rPr lang="en-US" sz="2000" b="1" dirty="0"/>
              <a:t>calls to Heaven and to forgiveness by His command. And He makes His Signs clear to the people that they may remember.</a:t>
            </a:r>
          </a:p>
        </p:txBody>
      </p:sp>
      <p:sp>
        <p:nvSpPr>
          <p:cNvPr id="6" name="TextBox 5"/>
          <p:cNvSpPr txBox="1"/>
          <p:nvPr/>
        </p:nvSpPr>
        <p:spPr>
          <a:xfrm>
            <a:off x="5056885" y="1046001"/>
            <a:ext cx="3319114" cy="400110"/>
          </a:xfrm>
          <a:prstGeom prst="rect">
            <a:avLst/>
          </a:prstGeom>
          <a:noFill/>
        </p:spPr>
        <p:txBody>
          <a:bodyPr wrap="none" rtlCol="0">
            <a:spAutoFit/>
          </a:bodyPr>
          <a:lstStyle/>
          <a:p>
            <a:r>
              <a:rPr lang="en-US" sz="2000" dirty="0" smtClean="0"/>
              <a:t>Click      to listen the recitation</a:t>
            </a:r>
            <a:endParaRPr lang="en-US" sz="2000" dirty="0"/>
          </a:p>
        </p:txBody>
      </p:sp>
      <p:pic>
        <p:nvPicPr>
          <p:cNvPr id="9" name="Picture 8" descr="http://www.alislam.org/quran/search2/verses/002-222.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17174" y="1737360"/>
            <a:ext cx="3020986" cy="3901439"/>
          </a:xfrm>
          <a:prstGeom prst="rect">
            <a:avLst/>
          </a:prstGeom>
          <a:noFill/>
          <a:ln>
            <a:noFill/>
          </a:ln>
        </p:spPr>
      </p:pic>
      <p:pic>
        <p:nvPicPr>
          <p:cNvPr id="2" name="2_2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1">
                <a:tint val="45000"/>
                <a:satMod val="400000"/>
              </a:schemeClr>
            </a:duotone>
          </a:blip>
          <a:stretch>
            <a:fillRect/>
          </a:stretch>
        </p:blipFill>
        <p:spPr>
          <a:xfrm>
            <a:off x="5682062" y="1104664"/>
            <a:ext cx="282784" cy="282784"/>
          </a:xfrm>
          <a:prstGeom prst="rect">
            <a:avLst/>
          </a:prstGeom>
        </p:spPr>
      </p:pic>
      <p:sp>
        <p:nvSpPr>
          <p:cNvPr id="3" name="Slide Number Placeholder 2"/>
          <p:cNvSpPr>
            <a:spLocks noGrp="1"/>
          </p:cNvSpPr>
          <p:nvPr>
            <p:ph type="sldNum" sz="quarter" idx="12"/>
          </p:nvPr>
        </p:nvSpPr>
        <p:spPr/>
        <p:txBody>
          <a:bodyPr/>
          <a:lstStyle/>
          <a:p>
            <a:fld id="{D64212AE-C6D7-4DAE-B05A-60F3647E62E0}" type="slidenum">
              <a:rPr lang="en-US" smtClean="0"/>
              <a:t>6</a:t>
            </a:fld>
            <a:endParaRPr lang="en-US"/>
          </a:p>
        </p:txBody>
      </p:sp>
    </p:spTree>
    <p:extLst>
      <p:ext uri="{BB962C8B-B14F-4D97-AF65-F5344CB8AC3E}">
        <p14:creationId xmlns:p14="http://schemas.microsoft.com/office/powerpoint/2010/main" val="1473813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90063" y="1310641"/>
            <a:ext cx="7886700" cy="3219998"/>
          </a:xfrm>
        </p:spPr>
        <p:txBody>
          <a:bodyPr>
            <a:noAutofit/>
          </a:bodyPr>
          <a:lstStyle/>
          <a:p>
            <a:r>
              <a:rPr lang="en-US" sz="2800" b="1" dirty="0" smtClean="0">
                <a:solidFill>
                  <a:srgbClr val="000000"/>
                </a:solidFill>
                <a:latin typeface="+mn-lt"/>
              </a:rPr>
              <a:t>This verse prohibits Muslim men and women to marry idolaters. What is the wisdom behind it? </a:t>
            </a:r>
            <a:endParaRPr lang="en-US" sz="2800" b="1" dirty="0">
              <a:solidFill>
                <a:srgbClr val="000000"/>
              </a:solidFill>
              <a:latin typeface="+mn-lt"/>
            </a:endParaRPr>
          </a:p>
        </p:txBody>
      </p:sp>
      <p:sp>
        <p:nvSpPr>
          <p:cNvPr id="6" name="TextBox 5"/>
          <p:cNvSpPr txBox="1"/>
          <p:nvPr/>
        </p:nvSpPr>
        <p:spPr>
          <a:xfrm>
            <a:off x="2047747" y="4675419"/>
            <a:ext cx="4734110" cy="707886"/>
          </a:xfrm>
          <a:prstGeom prst="rect">
            <a:avLst/>
          </a:prstGeom>
          <a:noFill/>
        </p:spPr>
        <p:txBody>
          <a:bodyPr wrap="square" rtlCol="0">
            <a:spAutoFit/>
          </a:bodyPr>
          <a:lstStyle/>
          <a:p>
            <a:pPr algn="ctr"/>
            <a:r>
              <a:rPr lang="en-US" sz="4000" dirty="0" smtClean="0">
                <a:solidFill>
                  <a:srgbClr val="000000"/>
                </a:solidFill>
              </a:rPr>
              <a:t>Share your thoughts</a:t>
            </a:r>
            <a:endParaRPr lang="en-US" sz="4000" dirty="0">
              <a:solidFill>
                <a:srgbClr val="000000"/>
              </a:solidFill>
            </a:endParaRPr>
          </a:p>
        </p:txBody>
      </p:sp>
      <p:sp>
        <p:nvSpPr>
          <p:cNvPr id="3" name="Slide Number Placeholder 2"/>
          <p:cNvSpPr>
            <a:spLocks noGrp="1"/>
          </p:cNvSpPr>
          <p:nvPr>
            <p:ph type="sldNum" sz="quarter" idx="12"/>
          </p:nvPr>
        </p:nvSpPr>
        <p:spPr/>
        <p:txBody>
          <a:bodyPr/>
          <a:lstStyle/>
          <a:p>
            <a:fld id="{D64212AE-C6D7-4DAE-B05A-60F3647E62E0}" type="slidenum">
              <a:rPr lang="en-US" smtClean="0"/>
              <a:t>7</a:t>
            </a:fld>
            <a:endParaRPr lang="en-US"/>
          </a:p>
        </p:txBody>
      </p:sp>
    </p:spTree>
    <p:extLst>
      <p:ext uri="{BB962C8B-B14F-4D97-AF65-F5344CB8AC3E}">
        <p14:creationId xmlns:p14="http://schemas.microsoft.com/office/powerpoint/2010/main" val="3483768278"/>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327417" y="1137110"/>
            <a:ext cx="8280062" cy="4764381"/>
          </a:xfrm>
          <a:prstGeom prst="rect">
            <a:avLst/>
          </a:prstGeom>
        </p:spPr>
        <p:txBody>
          <a:bodyPr wrap="square">
            <a:spAutoFit/>
          </a:bodyPr>
          <a:lstStyle/>
          <a:p>
            <a:pPr algn="just">
              <a:lnSpc>
                <a:spcPct val="115000"/>
              </a:lnSpc>
            </a:pPr>
            <a:r>
              <a:rPr lang="en-US" sz="2400" dirty="0" smtClean="0"/>
              <a:t>The prohibition is based on religious as well as moral and social grounds. An idolatrous husband is bound to exercise an extremely baneful influence not only on his wife but on his children as well; whereas an idolatrous wife is sure to ruin the early training of the offspring. Moreover, when a believing man has an idolatrous wife or </a:t>
            </a:r>
            <a:r>
              <a:rPr lang="en-US" sz="2400" i="1" dirty="0" smtClean="0"/>
              <a:t>vice versa</a:t>
            </a:r>
            <a:r>
              <a:rPr lang="en-US" sz="2400" dirty="0" smtClean="0"/>
              <a:t>, their ideas, beliefs, culture and outlook on life being widely different, there cannot possibly be harmony or concord between the two and their life is sure to become miserable, if they possess any attachment whatever for their religion. </a:t>
            </a:r>
            <a:endParaRPr lang="en-US" sz="2400" dirty="0"/>
          </a:p>
          <a:p>
            <a:pPr algn="r">
              <a:lnSpc>
                <a:spcPct val="115000"/>
              </a:lnSpc>
            </a:pPr>
            <a:r>
              <a:rPr lang="en-US" sz="2400" dirty="0" smtClean="0"/>
              <a:t>(Five Volume Commentary, pages 289-290)</a:t>
            </a:r>
            <a:endParaRPr lang="en-US" sz="2400" i="1"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8</a:t>
            </a:fld>
            <a:endParaRPr lang="en-US"/>
          </a:p>
        </p:txBody>
      </p:sp>
    </p:spTree>
    <p:extLst>
      <p:ext uri="{BB962C8B-B14F-4D97-AF65-F5344CB8AC3E}">
        <p14:creationId xmlns:p14="http://schemas.microsoft.com/office/powerpoint/2010/main" val="32940698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135906"/>
            <a:ext cx="9144000" cy="4961060"/>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114071" y="1135906"/>
            <a:ext cx="2670924" cy="707886"/>
          </a:xfrm>
          <a:prstGeom prst="rect">
            <a:avLst/>
          </a:prstGeom>
          <a:noFill/>
        </p:spPr>
        <p:txBody>
          <a:bodyPr wrap="none" rtlCol="0">
            <a:spAutoFit/>
          </a:bodyPr>
          <a:lstStyle/>
          <a:p>
            <a:r>
              <a:rPr lang="en-US" sz="4000" b="1" dirty="0" smtClean="0"/>
              <a:t>Discussion I</a:t>
            </a:r>
            <a:endParaRPr lang="en-US" sz="4000" b="1" dirty="0"/>
          </a:p>
        </p:txBody>
      </p:sp>
      <p:sp>
        <p:nvSpPr>
          <p:cNvPr id="6" name="TextBox 5"/>
          <p:cNvSpPr txBox="1"/>
          <p:nvPr/>
        </p:nvSpPr>
        <p:spPr>
          <a:xfrm>
            <a:off x="170915" y="1811708"/>
            <a:ext cx="8896173" cy="1938992"/>
          </a:xfrm>
          <a:prstGeom prst="rect">
            <a:avLst/>
          </a:prstGeom>
          <a:noFill/>
        </p:spPr>
        <p:txBody>
          <a:bodyPr wrap="square" rtlCol="0">
            <a:spAutoFit/>
          </a:bodyPr>
          <a:lstStyle/>
          <a:p>
            <a:pPr lvl="0"/>
            <a:r>
              <a:rPr lang="en-US" sz="2000" dirty="0"/>
              <a:t>Parents of a of 24-years- old girl who is about to finish her Masters degree are trying to find a good match for her. The girl wants to marry her cousin who </a:t>
            </a:r>
            <a:r>
              <a:rPr lang="en-US" sz="2000" dirty="0" smtClean="0"/>
              <a:t>is a car mechanic. Mother is ok with her choice but father disagrees saying, “I </a:t>
            </a:r>
            <a:r>
              <a:rPr lang="en-US" sz="2000" dirty="0"/>
              <a:t>will never marry my educated daughter to a car </a:t>
            </a:r>
            <a:r>
              <a:rPr lang="en-US" sz="2000" dirty="0" smtClean="0"/>
              <a:t>mechanic.” Mother’s argument is that they have </a:t>
            </a:r>
            <a:r>
              <a:rPr lang="en-US" sz="2000" dirty="0"/>
              <a:t>seen the boy grow </a:t>
            </a:r>
            <a:r>
              <a:rPr lang="en-US" sz="2000" dirty="0" smtClean="0"/>
              <a:t>up in front of their eyes, and that he is well </a:t>
            </a:r>
            <a:r>
              <a:rPr lang="en-US" sz="2000" dirty="0"/>
              <a:t>connected with </a:t>
            </a:r>
            <a:r>
              <a:rPr lang="en-US" sz="2000" dirty="0" smtClean="0"/>
              <a:t>the Jama’at</a:t>
            </a:r>
            <a:r>
              <a:rPr lang="en-US" sz="2000" dirty="0"/>
              <a:t>. </a:t>
            </a:r>
            <a:r>
              <a:rPr lang="en-US" sz="2000" dirty="0" smtClean="0"/>
              <a:t>The </a:t>
            </a:r>
            <a:r>
              <a:rPr lang="en-US" sz="2000" dirty="0"/>
              <a:t>father continues to show reluctance. What should they do?</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4727" t="14437" r="4727" b="15459"/>
          <a:stretch/>
        </p:blipFill>
        <p:spPr>
          <a:xfrm>
            <a:off x="1219199" y="3708290"/>
            <a:ext cx="6940681" cy="2388676"/>
          </a:xfrm>
          <a:prstGeom prst="rect">
            <a:avLst/>
          </a:prstGeom>
        </p:spPr>
      </p:pic>
      <p:sp>
        <p:nvSpPr>
          <p:cNvPr id="2" name="Slide Number Placeholder 1"/>
          <p:cNvSpPr>
            <a:spLocks noGrp="1"/>
          </p:cNvSpPr>
          <p:nvPr>
            <p:ph type="sldNum" sz="quarter" idx="12"/>
          </p:nvPr>
        </p:nvSpPr>
        <p:spPr/>
        <p:txBody>
          <a:bodyPr/>
          <a:lstStyle/>
          <a:p>
            <a:fld id="{D64212AE-C6D7-4DAE-B05A-60F3647E62E0}" type="slidenum">
              <a:rPr lang="en-US" smtClean="0"/>
              <a:t>9</a:t>
            </a:fld>
            <a:endParaRPr lang="en-US"/>
          </a:p>
        </p:txBody>
      </p:sp>
    </p:spTree>
    <p:extLst>
      <p:ext uri="{BB962C8B-B14F-4D97-AF65-F5344CB8AC3E}">
        <p14:creationId xmlns:p14="http://schemas.microsoft.com/office/powerpoint/2010/main" val="1904279119"/>
      </p:ext>
    </p:extLst>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Renaissance">
  <a:themeElements>
    <a:clrScheme name="Renaissance">
      <a:dk1>
        <a:srgbClr val="625B48"/>
      </a:dk1>
      <a:lt1>
        <a:srgbClr val="1A2D62"/>
      </a:lt1>
      <a:dk2>
        <a:srgbClr val="A7A7A7"/>
      </a:dk2>
      <a:lt2>
        <a:srgbClr val="535353"/>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Lucida Grande"/>
        <a:ea typeface="Lucida Grande"/>
        <a:cs typeface="Lucida Grande"/>
      </a:majorFont>
      <a:minorFont>
        <a:latin typeface="Helvetica"/>
        <a:ea typeface="Helvetica"/>
        <a:cs typeface="Helvetica"/>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A2C62"/>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25B48"/>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25B48"/>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3111</TotalTime>
  <Words>2432</Words>
  <Application>Microsoft Office PowerPoint</Application>
  <PresentationFormat>On-screen Show (4:3)</PresentationFormat>
  <Paragraphs>182</Paragraphs>
  <Slides>27</Slides>
  <Notes>14</Notes>
  <HiddenSlides>0</HiddenSlides>
  <MMClips>2</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Renaissance</vt:lpstr>
      <vt:lpstr>Office Theme</vt:lpstr>
      <vt:lpstr>Majlis Ansarullah Monthly Meeting</vt:lpstr>
      <vt:lpstr>AGENDA</vt:lpstr>
      <vt:lpstr>PowerPoint Presentation</vt:lpstr>
      <vt:lpstr>PowerPoint Presentation</vt:lpstr>
      <vt:lpstr>PowerPoint Presentation</vt:lpstr>
      <vt:lpstr>PowerPoint Presentation</vt:lpstr>
      <vt:lpstr>This verse prohibits Muslim men and women to marry idolaters. What is the wisdom behind 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do we stand?</vt:lpstr>
      <vt:lpstr>Combined Score</vt:lpstr>
      <vt:lpstr>Health Topic Oral and Dental Health</vt:lpstr>
      <vt:lpstr>Healthy mouth = Healthy body</vt:lpstr>
      <vt:lpstr>Conditions linked to oral health</vt:lpstr>
      <vt:lpstr>How can I protect my oral health?</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Rizwan Alladin</dc:creator>
  <cp:lastModifiedBy>Khan, Pervaiz (P.)</cp:lastModifiedBy>
  <cp:revision>199</cp:revision>
  <dcterms:created xsi:type="dcterms:W3CDTF">2015-11-01T03:33:14Z</dcterms:created>
  <dcterms:modified xsi:type="dcterms:W3CDTF">2016-06-05T01:12:56Z</dcterms:modified>
</cp:coreProperties>
</file>